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ex Gyre Termes Bold" charset="1" panose="00000800000000000000"/>
      <p:regular r:id="rId22"/>
    </p:embeddedFont>
    <p:embeddedFont>
      <p:font typeface="Lovelo" charset="1" panose="02000000000000000000"/>
      <p:regular r:id="rId23"/>
    </p:embeddedFont>
    <p:embeddedFont>
      <p:font typeface="Abhaya Libre Regular Bold" charset="1" panose="02000603000000000000"/>
      <p:regular r:id="rId24"/>
    </p:embeddedFont>
    <p:embeddedFont>
      <p:font typeface="Abhaya Libre Regular" charset="1" panose="02000503000000000000"/>
      <p:regular r:id="rId25"/>
    </p:embeddedFont>
    <p:embeddedFont>
      <p:font typeface="Nourd Bold" charset="1" panose="00000700000000000000"/>
      <p:regular r:id="rId26"/>
    </p:embeddedFont>
    <p:embeddedFont>
      <p:font typeface="Lucidity Condensed" charset="1" panose="00000600000000000000"/>
      <p:regular r:id="rId27"/>
    </p:embeddedFont>
    <p:embeddedFont>
      <p:font typeface="Be Vietnam Bold" charset="1" panose="00000900000000000000"/>
      <p:regular r:id="rId28"/>
    </p:embeddedFont>
    <p:embeddedFont>
      <p:font typeface="Be Vietnam"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920" t="0" r="-13920" b="0"/>
            </a:stretch>
          </a:blipFill>
        </p:spPr>
      </p:sp>
      <p:grpSp>
        <p:nvGrpSpPr>
          <p:cNvPr name="Group 3" id="3"/>
          <p:cNvGrpSpPr/>
          <p:nvPr/>
        </p:nvGrpSpPr>
        <p:grpSpPr>
          <a:xfrm rot="0">
            <a:off x="-1052063" y="-192150"/>
            <a:ext cx="20401651" cy="11110500"/>
            <a:chOff x="0" y="0"/>
            <a:chExt cx="5373274" cy="2926222"/>
          </a:xfrm>
        </p:grpSpPr>
        <p:sp>
          <p:nvSpPr>
            <p:cNvPr name="Freeform 4" id="4"/>
            <p:cNvSpPr/>
            <p:nvPr/>
          </p:nvSpPr>
          <p:spPr>
            <a:xfrm flipH="false" flipV="false" rot="0">
              <a:off x="0" y="0"/>
              <a:ext cx="5373274" cy="2926222"/>
            </a:xfrm>
            <a:custGeom>
              <a:avLst/>
              <a:gdLst/>
              <a:ahLst/>
              <a:cxnLst/>
              <a:rect r="r" b="b" t="t" l="l"/>
              <a:pathLst>
                <a:path h="2926222" w="5373274">
                  <a:moveTo>
                    <a:pt x="0" y="0"/>
                  </a:moveTo>
                  <a:lnTo>
                    <a:pt x="5373274" y="0"/>
                  </a:lnTo>
                  <a:lnTo>
                    <a:pt x="5373274" y="2926222"/>
                  </a:lnTo>
                  <a:lnTo>
                    <a:pt x="0" y="2926222"/>
                  </a:lnTo>
                  <a:close/>
                </a:path>
              </a:pathLst>
            </a:custGeom>
            <a:solidFill>
              <a:srgbClr val="000000">
                <a:alpha val="80000"/>
              </a:srgbClr>
            </a:solidFill>
          </p:spPr>
        </p:sp>
        <p:sp>
          <p:nvSpPr>
            <p:cNvPr name="TextBox 5" id="5"/>
            <p:cNvSpPr txBox="true"/>
            <p:nvPr/>
          </p:nvSpPr>
          <p:spPr>
            <a:xfrm>
              <a:off x="0" y="-28575"/>
              <a:ext cx="5373274" cy="2954797"/>
            </a:xfrm>
            <a:prstGeom prst="rect">
              <a:avLst/>
            </a:prstGeom>
          </p:spPr>
          <p:txBody>
            <a:bodyPr anchor="ctr" rtlCol="false" tIns="50800" lIns="50800" bIns="50800" rIns="50800"/>
            <a:lstStyle/>
            <a:p>
              <a:pPr algn="ctr">
                <a:lnSpc>
                  <a:spcPts val="2083"/>
                </a:lnSpc>
              </a:pPr>
            </a:p>
          </p:txBody>
        </p:sp>
      </p:grpSp>
      <p:sp>
        <p:nvSpPr>
          <p:cNvPr name="TextBox 6" id="6"/>
          <p:cNvSpPr txBox="true"/>
          <p:nvPr/>
        </p:nvSpPr>
        <p:spPr>
          <a:xfrm rot="0">
            <a:off x="4412243" y="1152525"/>
            <a:ext cx="9463515" cy="3199750"/>
          </a:xfrm>
          <a:prstGeom prst="rect">
            <a:avLst/>
          </a:prstGeom>
        </p:spPr>
        <p:txBody>
          <a:bodyPr anchor="t" rtlCol="false" tIns="0" lIns="0" bIns="0" rIns="0">
            <a:spAutoFit/>
          </a:bodyPr>
          <a:lstStyle/>
          <a:p>
            <a:pPr algn="ctr">
              <a:lnSpc>
                <a:spcPts val="8371"/>
              </a:lnSpc>
            </a:pPr>
            <a:r>
              <a:rPr lang="en-US" b="true" sz="7973" spc="111">
                <a:solidFill>
                  <a:srgbClr val="FFFFFF"/>
                </a:solidFill>
                <a:latin typeface="Tex Gyre Termes Bold"/>
                <a:ea typeface="Tex Gyre Termes Bold"/>
                <a:cs typeface="Tex Gyre Termes Bold"/>
                <a:sym typeface="Tex Gyre Termes Bold"/>
              </a:rPr>
              <a:t>HOTEL </a:t>
            </a:r>
          </a:p>
          <a:p>
            <a:pPr algn="ctr">
              <a:lnSpc>
                <a:spcPts val="8371"/>
              </a:lnSpc>
            </a:pPr>
            <a:r>
              <a:rPr lang="en-US" b="true" sz="7973" spc="111">
                <a:solidFill>
                  <a:srgbClr val="FFFFFF"/>
                </a:solidFill>
                <a:latin typeface="Tex Gyre Termes Bold"/>
                <a:ea typeface="Tex Gyre Termes Bold"/>
                <a:cs typeface="Tex Gyre Termes Bold"/>
                <a:sym typeface="Tex Gyre Termes Bold"/>
              </a:rPr>
              <a:t>MANAGEMENT</a:t>
            </a:r>
          </a:p>
          <a:p>
            <a:pPr algn="ctr">
              <a:lnSpc>
                <a:spcPts val="8371"/>
              </a:lnSpc>
            </a:pPr>
            <a:r>
              <a:rPr lang="en-US" b="true" sz="7973" spc="111">
                <a:solidFill>
                  <a:srgbClr val="FFFFFF"/>
                </a:solidFill>
                <a:latin typeface="Tex Gyre Termes Bold"/>
                <a:ea typeface="Tex Gyre Termes Bold"/>
                <a:cs typeface="Tex Gyre Termes Bold"/>
                <a:sym typeface="Tex Gyre Termes Bold"/>
              </a:rPr>
              <a:t>SYSTEM </a:t>
            </a:r>
          </a:p>
        </p:txBody>
      </p:sp>
      <p:sp>
        <p:nvSpPr>
          <p:cNvPr name="TextBox 7" id="7"/>
          <p:cNvSpPr txBox="true"/>
          <p:nvPr/>
        </p:nvSpPr>
        <p:spPr>
          <a:xfrm rot="0">
            <a:off x="354593" y="6400898"/>
            <a:ext cx="8115300" cy="774096"/>
          </a:xfrm>
          <a:prstGeom prst="rect">
            <a:avLst/>
          </a:prstGeom>
        </p:spPr>
        <p:txBody>
          <a:bodyPr anchor="t" rtlCol="false" tIns="0" lIns="0" bIns="0" rIns="0">
            <a:spAutoFit/>
          </a:bodyPr>
          <a:lstStyle/>
          <a:p>
            <a:pPr algn="ctr">
              <a:lnSpc>
                <a:spcPts val="5828"/>
              </a:lnSpc>
            </a:pPr>
            <a:r>
              <a:rPr lang="en-US" sz="5551" spc="77">
                <a:solidFill>
                  <a:srgbClr val="FFFFFF"/>
                </a:solidFill>
                <a:latin typeface="Lovelo"/>
                <a:ea typeface="Lovelo"/>
                <a:cs typeface="Lovelo"/>
                <a:sym typeface="Lovelo"/>
              </a:rPr>
              <a:t>SUBMITTED BY:</a:t>
            </a:r>
          </a:p>
        </p:txBody>
      </p:sp>
      <p:sp>
        <p:nvSpPr>
          <p:cNvPr name="TextBox 8" id="8"/>
          <p:cNvSpPr txBox="true"/>
          <p:nvPr/>
        </p:nvSpPr>
        <p:spPr>
          <a:xfrm rot="0">
            <a:off x="9818107" y="6400898"/>
            <a:ext cx="8115300" cy="774096"/>
          </a:xfrm>
          <a:prstGeom prst="rect">
            <a:avLst/>
          </a:prstGeom>
        </p:spPr>
        <p:txBody>
          <a:bodyPr anchor="t" rtlCol="false" tIns="0" lIns="0" bIns="0" rIns="0">
            <a:spAutoFit/>
          </a:bodyPr>
          <a:lstStyle/>
          <a:p>
            <a:pPr algn="ctr">
              <a:lnSpc>
                <a:spcPts val="5828"/>
              </a:lnSpc>
            </a:pPr>
            <a:r>
              <a:rPr lang="en-US" sz="5551" spc="77">
                <a:solidFill>
                  <a:srgbClr val="FFFFFF"/>
                </a:solidFill>
                <a:latin typeface="Lovelo"/>
                <a:ea typeface="Lovelo"/>
                <a:cs typeface="Lovelo"/>
                <a:sym typeface="Lovelo"/>
              </a:rPr>
              <a:t>SUBMITTED TO:</a:t>
            </a:r>
          </a:p>
        </p:txBody>
      </p:sp>
      <p:sp>
        <p:nvSpPr>
          <p:cNvPr name="TextBox 9" id="9"/>
          <p:cNvSpPr txBox="true"/>
          <p:nvPr/>
        </p:nvSpPr>
        <p:spPr>
          <a:xfrm rot="0">
            <a:off x="9818107" y="7617423"/>
            <a:ext cx="8115300" cy="695255"/>
          </a:xfrm>
          <a:prstGeom prst="rect">
            <a:avLst/>
          </a:prstGeom>
        </p:spPr>
        <p:txBody>
          <a:bodyPr anchor="t" rtlCol="false" tIns="0" lIns="0" bIns="0" rIns="0">
            <a:spAutoFit/>
          </a:bodyPr>
          <a:lstStyle/>
          <a:p>
            <a:pPr algn="ctr">
              <a:lnSpc>
                <a:spcPts val="5249"/>
              </a:lnSpc>
            </a:pPr>
            <a:r>
              <a:rPr lang="en-US" b="true" sz="4999" spc="69">
                <a:solidFill>
                  <a:srgbClr val="FFFFFF"/>
                </a:solidFill>
                <a:latin typeface="Abhaya Libre Regular Bold"/>
                <a:ea typeface="Abhaya Libre Regular Bold"/>
                <a:cs typeface="Abhaya Libre Regular Bold"/>
                <a:sym typeface="Abhaya Libre Regular Bold"/>
              </a:rPr>
              <a:t>MR.SURENDRA MEHRA</a:t>
            </a:r>
          </a:p>
        </p:txBody>
      </p:sp>
      <p:sp>
        <p:nvSpPr>
          <p:cNvPr name="TextBox 10" id="10"/>
          <p:cNvSpPr txBox="true"/>
          <p:nvPr/>
        </p:nvSpPr>
        <p:spPr>
          <a:xfrm rot="0">
            <a:off x="9818107" y="8369828"/>
            <a:ext cx="8115300" cy="695255"/>
          </a:xfrm>
          <a:prstGeom prst="rect">
            <a:avLst/>
          </a:prstGeom>
        </p:spPr>
        <p:txBody>
          <a:bodyPr anchor="t" rtlCol="false" tIns="0" lIns="0" bIns="0" rIns="0">
            <a:spAutoFit/>
          </a:bodyPr>
          <a:lstStyle/>
          <a:p>
            <a:pPr algn="ctr">
              <a:lnSpc>
                <a:spcPts val="5249"/>
              </a:lnSpc>
            </a:pPr>
            <a:r>
              <a:rPr lang="en-US" b="true" sz="4999" spc="69">
                <a:solidFill>
                  <a:srgbClr val="FFFFFF"/>
                </a:solidFill>
                <a:latin typeface="Abhaya Libre Regular Bold"/>
                <a:ea typeface="Abhaya Libre Regular Bold"/>
                <a:cs typeface="Abhaya Libre Regular Bold"/>
                <a:sym typeface="Abhaya Libre Regular Bold"/>
              </a:rPr>
              <a:t>( ASSISTANT PROFESSOR)</a:t>
            </a:r>
          </a:p>
        </p:txBody>
      </p:sp>
      <p:sp>
        <p:nvSpPr>
          <p:cNvPr name="TextBox 11" id="11"/>
          <p:cNvSpPr txBox="true"/>
          <p:nvPr/>
        </p:nvSpPr>
        <p:spPr>
          <a:xfrm rot="0">
            <a:off x="880701" y="7392344"/>
            <a:ext cx="7063083" cy="2612122"/>
          </a:xfrm>
          <a:prstGeom prst="rect">
            <a:avLst/>
          </a:prstGeom>
        </p:spPr>
        <p:txBody>
          <a:bodyPr anchor="t" rtlCol="false" tIns="0" lIns="0" bIns="0" rIns="0">
            <a:spAutoFit/>
          </a:bodyPr>
          <a:lstStyle/>
          <a:p>
            <a:pPr algn="just" marL="982703" indent="-491352" lvl="1">
              <a:lnSpc>
                <a:spcPts val="5143"/>
              </a:lnSpc>
              <a:buFont typeface="Arial"/>
              <a:buChar char="•"/>
            </a:pPr>
            <a:r>
              <a:rPr lang="en-US" sz="4551">
                <a:solidFill>
                  <a:srgbClr val="FFFFFF"/>
                </a:solidFill>
                <a:latin typeface="Abhaya Libre Regular"/>
                <a:ea typeface="Abhaya Libre Regular"/>
                <a:cs typeface="Abhaya Libre Regular"/>
                <a:sym typeface="Abhaya Libre Regular"/>
              </a:rPr>
              <a:t>MOHAMMAD SHOAIB</a:t>
            </a:r>
          </a:p>
          <a:p>
            <a:pPr algn="just" marL="982703" indent="-491352" lvl="1">
              <a:lnSpc>
                <a:spcPts val="5143"/>
              </a:lnSpc>
              <a:buFont typeface="Arial"/>
              <a:buChar char="•"/>
            </a:pPr>
            <a:r>
              <a:rPr lang="en-US" sz="4551">
                <a:solidFill>
                  <a:srgbClr val="FFFFFF"/>
                </a:solidFill>
                <a:latin typeface="Abhaya Libre Regular"/>
                <a:ea typeface="Abhaya Libre Regular"/>
                <a:cs typeface="Abhaya Libre Regular"/>
                <a:sym typeface="Abhaya Libre Regular"/>
              </a:rPr>
              <a:t>ADITYA KUMAR JHA</a:t>
            </a:r>
          </a:p>
          <a:p>
            <a:pPr algn="just" marL="982703" indent="-491352" lvl="1">
              <a:lnSpc>
                <a:spcPts val="5143"/>
              </a:lnSpc>
              <a:buFont typeface="Arial"/>
              <a:buChar char="•"/>
            </a:pPr>
            <a:r>
              <a:rPr lang="en-US" sz="4551">
                <a:solidFill>
                  <a:srgbClr val="FFFFFF"/>
                </a:solidFill>
                <a:latin typeface="Abhaya Libre Regular"/>
                <a:ea typeface="Abhaya Libre Regular"/>
                <a:cs typeface="Abhaya Libre Regular"/>
                <a:sym typeface="Abhaya Libre Regular"/>
              </a:rPr>
              <a:t>PRIYANSHU RANJAN</a:t>
            </a:r>
          </a:p>
          <a:p>
            <a:pPr algn="just" marL="982703" indent="-491352" lvl="1">
              <a:lnSpc>
                <a:spcPts val="5143"/>
              </a:lnSpc>
              <a:buFont typeface="Arial"/>
              <a:buChar char="•"/>
            </a:pPr>
            <a:r>
              <a:rPr lang="en-US" sz="4551">
                <a:solidFill>
                  <a:srgbClr val="FFFFFF"/>
                </a:solidFill>
                <a:latin typeface="Abhaya Libre Regular"/>
                <a:ea typeface="Abhaya Libre Regular"/>
                <a:cs typeface="Abhaya Libre Regular"/>
                <a:sym typeface="Abhaya Libre Regular"/>
              </a:rPr>
              <a:t>KUNAL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4715261" y="725800"/>
            <a:ext cx="1116305" cy="397684"/>
          </a:xfrm>
          <a:custGeom>
            <a:avLst/>
            <a:gdLst/>
            <a:ahLst/>
            <a:cxnLst/>
            <a:rect r="r" b="b" t="t" l="l"/>
            <a:pathLst>
              <a:path h="397684" w="1116305">
                <a:moveTo>
                  <a:pt x="0" y="0"/>
                </a:moveTo>
                <a:lnTo>
                  <a:pt x="1116306" y="0"/>
                </a:lnTo>
                <a:lnTo>
                  <a:pt x="1116306" y="397684"/>
                </a:lnTo>
                <a:lnTo>
                  <a:pt x="0" y="397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6613" y="2373088"/>
            <a:ext cx="13382078" cy="7527419"/>
          </a:xfrm>
          <a:custGeom>
            <a:avLst/>
            <a:gdLst/>
            <a:ahLst/>
            <a:cxnLst/>
            <a:rect r="r" b="b" t="t" l="l"/>
            <a:pathLst>
              <a:path h="7527419" w="13382078">
                <a:moveTo>
                  <a:pt x="0" y="0"/>
                </a:moveTo>
                <a:lnTo>
                  <a:pt x="13382078" y="0"/>
                </a:lnTo>
                <a:lnTo>
                  <a:pt x="13382078" y="7527419"/>
                </a:lnTo>
                <a:lnTo>
                  <a:pt x="0" y="7527419"/>
                </a:lnTo>
                <a:lnTo>
                  <a:pt x="0" y="0"/>
                </a:lnTo>
                <a:close/>
              </a:path>
            </a:pathLst>
          </a:custGeom>
          <a:blipFill>
            <a:blip r:embed="rId6"/>
            <a:stretch>
              <a:fillRect l="0" t="0" r="0" b="0"/>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731176"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9" id="9"/>
          <p:cNvSpPr txBox="true"/>
          <p:nvPr/>
        </p:nvSpPr>
        <p:spPr>
          <a:xfrm rot="0">
            <a:off x="12881077" y="772092"/>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76527" y="762567"/>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RESULT</a:t>
            </a:r>
          </a:p>
        </p:txBody>
      </p:sp>
      <p:sp>
        <p:nvSpPr>
          <p:cNvPr name="TextBox 11" id="11"/>
          <p:cNvSpPr txBox="true"/>
          <p:nvPr/>
        </p:nvSpPr>
        <p:spPr>
          <a:xfrm rot="0">
            <a:off x="1572265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4715261" y="725800"/>
            <a:ext cx="1116305" cy="397684"/>
          </a:xfrm>
          <a:custGeom>
            <a:avLst/>
            <a:gdLst/>
            <a:ahLst/>
            <a:cxnLst/>
            <a:rect r="r" b="b" t="t" l="l"/>
            <a:pathLst>
              <a:path h="397684" w="1116305">
                <a:moveTo>
                  <a:pt x="0" y="0"/>
                </a:moveTo>
                <a:lnTo>
                  <a:pt x="1116306" y="0"/>
                </a:lnTo>
                <a:lnTo>
                  <a:pt x="1116306" y="397684"/>
                </a:lnTo>
                <a:lnTo>
                  <a:pt x="0" y="397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6613" y="2373088"/>
            <a:ext cx="13382078" cy="7527419"/>
          </a:xfrm>
          <a:custGeom>
            <a:avLst/>
            <a:gdLst/>
            <a:ahLst/>
            <a:cxnLst/>
            <a:rect r="r" b="b" t="t" l="l"/>
            <a:pathLst>
              <a:path h="7527419" w="13382078">
                <a:moveTo>
                  <a:pt x="0" y="0"/>
                </a:moveTo>
                <a:lnTo>
                  <a:pt x="13382078" y="0"/>
                </a:lnTo>
                <a:lnTo>
                  <a:pt x="13382078" y="7527419"/>
                </a:lnTo>
                <a:lnTo>
                  <a:pt x="0" y="7527419"/>
                </a:lnTo>
                <a:lnTo>
                  <a:pt x="0" y="0"/>
                </a:lnTo>
                <a:close/>
              </a:path>
            </a:pathLst>
          </a:custGeom>
          <a:blipFill>
            <a:blip r:embed="rId6"/>
            <a:stretch>
              <a:fillRect l="0" t="0" r="0" b="0"/>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731176"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9" id="9"/>
          <p:cNvSpPr txBox="true"/>
          <p:nvPr/>
        </p:nvSpPr>
        <p:spPr>
          <a:xfrm rot="0">
            <a:off x="12881077" y="772092"/>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76527" y="762567"/>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RESULT</a:t>
            </a:r>
          </a:p>
        </p:txBody>
      </p:sp>
      <p:sp>
        <p:nvSpPr>
          <p:cNvPr name="TextBox 11" id="11"/>
          <p:cNvSpPr txBox="true"/>
          <p:nvPr/>
        </p:nvSpPr>
        <p:spPr>
          <a:xfrm rot="0">
            <a:off x="1572265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4715261" y="725800"/>
            <a:ext cx="1116305" cy="397684"/>
          </a:xfrm>
          <a:custGeom>
            <a:avLst/>
            <a:gdLst/>
            <a:ahLst/>
            <a:cxnLst/>
            <a:rect r="r" b="b" t="t" l="l"/>
            <a:pathLst>
              <a:path h="397684" w="1116305">
                <a:moveTo>
                  <a:pt x="0" y="0"/>
                </a:moveTo>
                <a:lnTo>
                  <a:pt x="1116306" y="0"/>
                </a:lnTo>
                <a:lnTo>
                  <a:pt x="1116306" y="397684"/>
                </a:lnTo>
                <a:lnTo>
                  <a:pt x="0" y="397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6613" y="2290738"/>
            <a:ext cx="13382078" cy="7527419"/>
          </a:xfrm>
          <a:custGeom>
            <a:avLst/>
            <a:gdLst/>
            <a:ahLst/>
            <a:cxnLst/>
            <a:rect r="r" b="b" t="t" l="l"/>
            <a:pathLst>
              <a:path h="7527419" w="13382078">
                <a:moveTo>
                  <a:pt x="0" y="0"/>
                </a:moveTo>
                <a:lnTo>
                  <a:pt x="13382078" y="0"/>
                </a:lnTo>
                <a:lnTo>
                  <a:pt x="13382078" y="7527419"/>
                </a:lnTo>
                <a:lnTo>
                  <a:pt x="0" y="7527419"/>
                </a:lnTo>
                <a:lnTo>
                  <a:pt x="0" y="0"/>
                </a:lnTo>
                <a:close/>
              </a:path>
            </a:pathLst>
          </a:custGeom>
          <a:blipFill>
            <a:blip r:embed="rId6"/>
            <a:stretch>
              <a:fillRect l="0" t="0" r="0" b="0"/>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731176"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9" id="9"/>
          <p:cNvSpPr txBox="true"/>
          <p:nvPr/>
        </p:nvSpPr>
        <p:spPr>
          <a:xfrm rot="0">
            <a:off x="12881077" y="772092"/>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76527" y="762567"/>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RESULT</a:t>
            </a:r>
          </a:p>
        </p:txBody>
      </p:sp>
      <p:sp>
        <p:nvSpPr>
          <p:cNvPr name="TextBox 11" id="11"/>
          <p:cNvSpPr txBox="true"/>
          <p:nvPr/>
        </p:nvSpPr>
        <p:spPr>
          <a:xfrm rot="0">
            <a:off x="1572265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TextBox 3" id="3"/>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4" id="4"/>
          <p:cNvSpPr txBox="true"/>
          <p:nvPr/>
        </p:nvSpPr>
        <p:spPr>
          <a:xfrm rot="0">
            <a:off x="768003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5" id="5"/>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6" id="6"/>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7" id="7"/>
          <p:cNvSpPr txBox="true"/>
          <p:nvPr/>
        </p:nvSpPr>
        <p:spPr>
          <a:xfrm rot="0">
            <a:off x="12881077" y="772092"/>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8" id="8"/>
          <p:cNvSpPr txBox="true"/>
          <p:nvPr/>
        </p:nvSpPr>
        <p:spPr>
          <a:xfrm rot="0">
            <a:off x="14523421" y="772092"/>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grpSp>
        <p:nvGrpSpPr>
          <p:cNvPr name="Group 9" id="9"/>
          <p:cNvGrpSpPr/>
          <p:nvPr/>
        </p:nvGrpSpPr>
        <p:grpSpPr>
          <a:xfrm rot="0">
            <a:off x="15762092" y="716275"/>
            <a:ext cx="1497208" cy="397684"/>
            <a:chOff x="0" y="0"/>
            <a:chExt cx="1996278" cy="530245"/>
          </a:xfrm>
        </p:grpSpPr>
        <p:sp>
          <p:nvSpPr>
            <p:cNvPr name="Freeform 10" id="10"/>
            <p:cNvSpPr/>
            <p:nvPr/>
          </p:nvSpPr>
          <p:spPr>
            <a:xfrm flipH="false" flipV="false" rot="0">
              <a:off x="507870" y="0"/>
              <a:ext cx="1488407" cy="530245"/>
            </a:xfrm>
            <a:custGeom>
              <a:avLst/>
              <a:gdLst/>
              <a:ahLst/>
              <a:cxnLst/>
              <a:rect r="r" b="b" t="t" l="l"/>
              <a:pathLst>
                <a:path h="530245" w="1488407">
                  <a:moveTo>
                    <a:pt x="0" y="0"/>
                  </a:moveTo>
                  <a:lnTo>
                    <a:pt x="1488408" y="0"/>
                  </a:lnTo>
                  <a:lnTo>
                    <a:pt x="1488408" y="530245"/>
                  </a:lnTo>
                  <a:lnTo>
                    <a:pt x="0" y="530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1488407" cy="530245"/>
            </a:xfrm>
            <a:custGeom>
              <a:avLst/>
              <a:gdLst/>
              <a:ahLst/>
              <a:cxnLst/>
              <a:rect r="r" b="b" t="t" l="l"/>
              <a:pathLst>
                <a:path h="530245" w="1488407">
                  <a:moveTo>
                    <a:pt x="0" y="0"/>
                  </a:moveTo>
                  <a:lnTo>
                    <a:pt x="1488407" y="0"/>
                  </a:lnTo>
                  <a:lnTo>
                    <a:pt x="1488407" y="530245"/>
                  </a:lnTo>
                  <a:lnTo>
                    <a:pt x="0" y="530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5400" y="52517"/>
              <a:ext cx="1883765" cy="321035"/>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CONCLUSION</a:t>
              </a:r>
            </a:p>
          </p:txBody>
        </p:sp>
      </p:grpSp>
      <p:sp>
        <p:nvSpPr>
          <p:cNvPr name="TextBox 13" id="13"/>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
        <p:nvSpPr>
          <p:cNvPr name="AutoShape 14" id="14"/>
          <p:cNvSpPr/>
          <p:nvPr/>
        </p:nvSpPr>
        <p:spPr>
          <a:xfrm>
            <a:off x="3236509" y="3180387"/>
            <a:ext cx="808115" cy="0"/>
          </a:xfrm>
          <a:prstGeom prst="line">
            <a:avLst/>
          </a:prstGeom>
          <a:ln cap="flat" w="47625">
            <a:solidFill>
              <a:srgbClr val="543729"/>
            </a:solidFill>
            <a:prstDash val="solid"/>
            <a:headEnd type="none" len="sm" w="sm"/>
            <a:tailEnd type="none" len="sm" w="sm"/>
          </a:ln>
        </p:spPr>
      </p:sp>
      <p:grpSp>
        <p:nvGrpSpPr>
          <p:cNvPr name="Group 15" id="15"/>
          <p:cNvGrpSpPr/>
          <p:nvPr/>
        </p:nvGrpSpPr>
        <p:grpSpPr>
          <a:xfrm rot="0">
            <a:off x="0" y="6258022"/>
            <a:ext cx="18288000" cy="4028978"/>
            <a:chOff x="0" y="0"/>
            <a:chExt cx="24384000" cy="5371970"/>
          </a:xfrm>
        </p:grpSpPr>
        <p:pic>
          <p:nvPicPr>
            <p:cNvPr name="Picture 16" id="16"/>
            <p:cNvPicPr>
              <a:picLocks noChangeAspect="true"/>
            </p:cNvPicPr>
            <p:nvPr/>
          </p:nvPicPr>
          <p:blipFill>
            <a:blip r:embed="rId6"/>
            <a:srcRect l="0" t="24822" r="0" b="24822"/>
            <a:stretch>
              <a:fillRect/>
            </a:stretch>
          </p:blipFill>
          <p:spPr>
            <a:xfrm flipH="false" flipV="false">
              <a:off x="0" y="0"/>
              <a:ext cx="24384000" cy="5371970"/>
            </a:xfrm>
            <a:prstGeom prst="rect">
              <a:avLst/>
            </a:prstGeom>
          </p:spPr>
        </p:pic>
      </p:grpSp>
      <p:grpSp>
        <p:nvGrpSpPr>
          <p:cNvPr name="Group 17" id="17"/>
          <p:cNvGrpSpPr/>
          <p:nvPr/>
        </p:nvGrpSpPr>
        <p:grpSpPr>
          <a:xfrm rot="0">
            <a:off x="1943942" y="4223375"/>
            <a:ext cx="13778709" cy="3312262"/>
            <a:chOff x="0" y="0"/>
            <a:chExt cx="10053021" cy="2416644"/>
          </a:xfrm>
        </p:grpSpPr>
        <p:sp>
          <p:nvSpPr>
            <p:cNvPr name="Freeform 18" id="18"/>
            <p:cNvSpPr/>
            <p:nvPr/>
          </p:nvSpPr>
          <p:spPr>
            <a:xfrm flipH="false" flipV="false" rot="0">
              <a:off x="0" y="0"/>
              <a:ext cx="10053021" cy="2416645"/>
            </a:xfrm>
            <a:custGeom>
              <a:avLst/>
              <a:gdLst/>
              <a:ahLst/>
              <a:cxnLst/>
              <a:rect r="r" b="b" t="t" l="l"/>
              <a:pathLst>
                <a:path h="2416645" w="10053021">
                  <a:moveTo>
                    <a:pt x="9928561" y="2416644"/>
                  </a:moveTo>
                  <a:lnTo>
                    <a:pt x="124460" y="2416644"/>
                  </a:lnTo>
                  <a:cubicBezTo>
                    <a:pt x="55880" y="2416644"/>
                    <a:pt x="0" y="2360764"/>
                    <a:pt x="0" y="2292184"/>
                  </a:cubicBezTo>
                  <a:lnTo>
                    <a:pt x="0" y="124460"/>
                  </a:lnTo>
                  <a:cubicBezTo>
                    <a:pt x="0" y="55880"/>
                    <a:pt x="55880" y="0"/>
                    <a:pt x="124460" y="0"/>
                  </a:cubicBezTo>
                  <a:lnTo>
                    <a:pt x="9928561" y="0"/>
                  </a:lnTo>
                  <a:cubicBezTo>
                    <a:pt x="9997141" y="0"/>
                    <a:pt x="10053021" y="55880"/>
                    <a:pt x="10053021" y="124460"/>
                  </a:cubicBezTo>
                  <a:lnTo>
                    <a:pt x="10053021" y="2292185"/>
                  </a:lnTo>
                  <a:cubicBezTo>
                    <a:pt x="10053021" y="2360764"/>
                    <a:pt x="9997141" y="2416645"/>
                    <a:pt x="9928561" y="2416645"/>
                  </a:cubicBezTo>
                  <a:close/>
                </a:path>
              </a:pathLst>
            </a:custGeom>
            <a:solidFill>
              <a:srgbClr val="543729"/>
            </a:solidFill>
          </p:spPr>
        </p:sp>
      </p:grpSp>
      <p:sp>
        <p:nvSpPr>
          <p:cNvPr name="TextBox 19" id="19"/>
          <p:cNvSpPr txBox="true"/>
          <p:nvPr/>
        </p:nvSpPr>
        <p:spPr>
          <a:xfrm rot="0">
            <a:off x="2677591" y="2329989"/>
            <a:ext cx="5417174" cy="795685"/>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Conclusion</a:t>
            </a:r>
          </a:p>
        </p:txBody>
      </p:sp>
      <p:sp>
        <p:nvSpPr>
          <p:cNvPr name="TextBox 20" id="20"/>
          <p:cNvSpPr txBox="true"/>
          <p:nvPr/>
        </p:nvSpPr>
        <p:spPr>
          <a:xfrm rot="0">
            <a:off x="3236509" y="5041806"/>
            <a:ext cx="10827958" cy="1627776"/>
          </a:xfrm>
          <a:prstGeom prst="rect">
            <a:avLst/>
          </a:prstGeom>
        </p:spPr>
        <p:txBody>
          <a:bodyPr anchor="t" rtlCol="false" tIns="0" lIns="0" bIns="0" rIns="0">
            <a:spAutoFit/>
          </a:bodyPr>
          <a:lstStyle/>
          <a:p>
            <a:pPr algn="l">
              <a:lnSpc>
                <a:spcPts val="3265"/>
              </a:lnSpc>
            </a:pPr>
            <a:r>
              <a:rPr lang="en-US" sz="2332">
                <a:solidFill>
                  <a:srgbClr val="FFFFFF"/>
                </a:solidFill>
                <a:latin typeface="Be Vietnam"/>
                <a:ea typeface="Be Vietnam"/>
                <a:cs typeface="Be Vietnam"/>
                <a:sym typeface="Be Vietnam"/>
              </a:rPr>
              <a:t> The system lets the user Know which rooms or food are available or not. This makes the Booking considerably faster. And thus helps the hotel in better management and reduce a lot of paper work as well as manpower. The hotel management system provides the quality service to the end user.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001582" y="1679987"/>
            <a:ext cx="8284837" cy="0"/>
          </a:xfrm>
          <a:prstGeom prst="line">
            <a:avLst/>
          </a:prstGeom>
          <a:ln cap="flat" w="47625">
            <a:solidFill>
              <a:srgbClr val="543729"/>
            </a:solidFill>
            <a:prstDash val="solid"/>
            <a:headEnd type="none" len="sm" w="sm"/>
            <a:tailEnd type="none" len="sm" w="sm"/>
          </a:ln>
        </p:spPr>
      </p:sp>
      <p:sp>
        <p:nvSpPr>
          <p:cNvPr name="Freeform 3" id="3"/>
          <p:cNvSpPr/>
          <p:nvPr/>
        </p:nvSpPr>
        <p:spPr>
          <a:xfrm flipH="false" flipV="false" rot="0">
            <a:off x="1233280" y="2218150"/>
            <a:ext cx="3971146" cy="7710963"/>
          </a:xfrm>
          <a:custGeom>
            <a:avLst/>
            <a:gdLst/>
            <a:ahLst/>
            <a:cxnLst/>
            <a:rect r="r" b="b" t="t" l="l"/>
            <a:pathLst>
              <a:path h="7710963" w="3971146">
                <a:moveTo>
                  <a:pt x="0" y="0"/>
                </a:moveTo>
                <a:lnTo>
                  <a:pt x="3971146" y="0"/>
                </a:lnTo>
                <a:lnTo>
                  <a:pt x="3971146" y="7710962"/>
                </a:lnTo>
                <a:lnTo>
                  <a:pt x="0" y="7710962"/>
                </a:lnTo>
                <a:lnTo>
                  <a:pt x="0" y="0"/>
                </a:lnTo>
                <a:close/>
              </a:path>
            </a:pathLst>
          </a:custGeom>
          <a:blipFill>
            <a:blip r:embed="rId2"/>
            <a:stretch>
              <a:fillRect l="0" t="0" r="0" b="0"/>
            </a:stretch>
          </a:blipFill>
        </p:spPr>
      </p:sp>
      <p:sp>
        <p:nvSpPr>
          <p:cNvPr name="Freeform 4" id="4"/>
          <p:cNvSpPr/>
          <p:nvPr/>
        </p:nvSpPr>
        <p:spPr>
          <a:xfrm flipH="false" flipV="false" rot="0">
            <a:off x="6751995" y="2218150"/>
            <a:ext cx="4784010" cy="7710963"/>
          </a:xfrm>
          <a:custGeom>
            <a:avLst/>
            <a:gdLst/>
            <a:ahLst/>
            <a:cxnLst/>
            <a:rect r="r" b="b" t="t" l="l"/>
            <a:pathLst>
              <a:path h="7710963" w="4784010">
                <a:moveTo>
                  <a:pt x="0" y="0"/>
                </a:moveTo>
                <a:lnTo>
                  <a:pt x="4784010" y="0"/>
                </a:lnTo>
                <a:lnTo>
                  <a:pt x="4784010" y="7710962"/>
                </a:lnTo>
                <a:lnTo>
                  <a:pt x="0" y="7710962"/>
                </a:lnTo>
                <a:lnTo>
                  <a:pt x="0" y="0"/>
                </a:lnTo>
                <a:close/>
              </a:path>
            </a:pathLst>
          </a:custGeom>
          <a:blipFill>
            <a:blip r:embed="rId3"/>
            <a:stretch>
              <a:fillRect l="0" t="0" r="0" b="0"/>
            </a:stretch>
          </a:blipFill>
        </p:spPr>
      </p:sp>
      <p:sp>
        <p:nvSpPr>
          <p:cNvPr name="Freeform 5" id="5"/>
          <p:cNvSpPr/>
          <p:nvPr/>
        </p:nvSpPr>
        <p:spPr>
          <a:xfrm flipH="false" flipV="false" rot="0">
            <a:off x="12150959" y="2218150"/>
            <a:ext cx="5404100" cy="7710963"/>
          </a:xfrm>
          <a:custGeom>
            <a:avLst/>
            <a:gdLst/>
            <a:ahLst/>
            <a:cxnLst/>
            <a:rect r="r" b="b" t="t" l="l"/>
            <a:pathLst>
              <a:path h="7710963" w="5404100">
                <a:moveTo>
                  <a:pt x="0" y="0"/>
                </a:moveTo>
                <a:lnTo>
                  <a:pt x="5404100" y="0"/>
                </a:lnTo>
                <a:lnTo>
                  <a:pt x="5404100" y="7710962"/>
                </a:lnTo>
                <a:lnTo>
                  <a:pt x="0" y="7710962"/>
                </a:lnTo>
                <a:lnTo>
                  <a:pt x="0" y="0"/>
                </a:lnTo>
                <a:close/>
              </a:path>
            </a:pathLst>
          </a:custGeom>
          <a:blipFill>
            <a:blip r:embed="rId4"/>
            <a:stretch>
              <a:fillRect l="0" t="0" r="0" b="0"/>
            </a:stretch>
          </a:blipFill>
        </p:spPr>
      </p:sp>
      <p:sp>
        <p:nvSpPr>
          <p:cNvPr name="TextBox 6" id="6"/>
          <p:cNvSpPr txBox="true"/>
          <p:nvPr/>
        </p:nvSpPr>
        <p:spPr>
          <a:xfrm rot="0">
            <a:off x="3740480" y="564172"/>
            <a:ext cx="10807040" cy="795706"/>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Updated system with UI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001582" y="1679987"/>
            <a:ext cx="8284837" cy="0"/>
          </a:xfrm>
          <a:prstGeom prst="line">
            <a:avLst/>
          </a:prstGeom>
          <a:ln cap="flat" w="47625">
            <a:solidFill>
              <a:srgbClr val="543729"/>
            </a:solidFill>
            <a:prstDash val="solid"/>
            <a:headEnd type="none" len="sm" w="sm"/>
            <a:tailEnd type="none" len="sm" w="sm"/>
          </a:ln>
        </p:spPr>
      </p:sp>
      <p:sp>
        <p:nvSpPr>
          <p:cNvPr name="Freeform 3" id="3"/>
          <p:cNvSpPr/>
          <p:nvPr/>
        </p:nvSpPr>
        <p:spPr>
          <a:xfrm flipH="false" flipV="false" rot="0">
            <a:off x="3621919" y="2470879"/>
            <a:ext cx="11044162" cy="6967998"/>
          </a:xfrm>
          <a:custGeom>
            <a:avLst/>
            <a:gdLst/>
            <a:ahLst/>
            <a:cxnLst/>
            <a:rect r="r" b="b" t="t" l="l"/>
            <a:pathLst>
              <a:path h="6967998" w="11044162">
                <a:moveTo>
                  <a:pt x="0" y="0"/>
                </a:moveTo>
                <a:lnTo>
                  <a:pt x="11044162" y="0"/>
                </a:lnTo>
                <a:lnTo>
                  <a:pt x="11044162" y="6967998"/>
                </a:lnTo>
                <a:lnTo>
                  <a:pt x="0" y="6967998"/>
                </a:lnTo>
                <a:lnTo>
                  <a:pt x="0" y="0"/>
                </a:lnTo>
                <a:close/>
              </a:path>
            </a:pathLst>
          </a:custGeom>
          <a:blipFill>
            <a:blip r:embed="rId2"/>
            <a:stretch>
              <a:fillRect l="0" t="0" r="0" b="0"/>
            </a:stretch>
          </a:blipFill>
        </p:spPr>
      </p:sp>
      <p:sp>
        <p:nvSpPr>
          <p:cNvPr name="TextBox 4" id="4"/>
          <p:cNvSpPr txBox="true"/>
          <p:nvPr/>
        </p:nvSpPr>
        <p:spPr>
          <a:xfrm rot="0">
            <a:off x="3740480" y="564172"/>
            <a:ext cx="10807040" cy="795706"/>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Updated system with UI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48" r="0" b="-914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80000"/>
              </a:srgbClr>
            </a:solidFill>
          </p:spPr>
        </p:sp>
        <p:sp>
          <p:nvSpPr>
            <p:cNvPr name="TextBox 5" id="5"/>
            <p:cNvSpPr txBox="true"/>
            <p:nvPr/>
          </p:nvSpPr>
          <p:spPr>
            <a:xfrm>
              <a:off x="0" y="-28575"/>
              <a:ext cx="4816593" cy="2737908"/>
            </a:xfrm>
            <a:prstGeom prst="rect">
              <a:avLst/>
            </a:prstGeom>
          </p:spPr>
          <p:txBody>
            <a:bodyPr anchor="ctr" rtlCol="false" tIns="50800" lIns="50800" bIns="50800" rIns="50800"/>
            <a:lstStyle/>
            <a:p>
              <a:pPr algn="ctr">
                <a:lnSpc>
                  <a:spcPts val="2083"/>
                </a:lnSpc>
              </a:pPr>
            </a:p>
          </p:txBody>
        </p:sp>
      </p:grpSp>
      <p:sp>
        <p:nvSpPr>
          <p:cNvPr name="AutoShape 6" id="6"/>
          <p:cNvSpPr/>
          <p:nvPr/>
        </p:nvSpPr>
        <p:spPr>
          <a:xfrm rot="0">
            <a:off x="5509670" y="4274498"/>
            <a:ext cx="740051" cy="0"/>
          </a:xfrm>
          <a:prstGeom prst="line">
            <a:avLst/>
          </a:prstGeom>
          <a:ln cap="flat" w="28575">
            <a:solidFill>
              <a:srgbClr val="FFFFFF"/>
            </a:solidFill>
            <a:prstDash val="solid"/>
            <a:headEnd type="none" len="sm" w="sm"/>
            <a:tailEnd type="none" len="sm" w="sm"/>
          </a:ln>
        </p:spPr>
      </p:sp>
      <p:sp>
        <p:nvSpPr>
          <p:cNvPr name="AutoShape 7" id="7"/>
          <p:cNvSpPr/>
          <p:nvPr/>
        </p:nvSpPr>
        <p:spPr>
          <a:xfrm rot="0">
            <a:off x="12038279" y="4274498"/>
            <a:ext cx="740051" cy="0"/>
          </a:xfrm>
          <a:prstGeom prst="line">
            <a:avLst/>
          </a:prstGeom>
          <a:ln cap="flat" w="28575">
            <a:solidFill>
              <a:srgbClr val="FFFFFF"/>
            </a:solidFill>
            <a:prstDash val="solid"/>
            <a:headEnd type="none" len="sm" w="sm"/>
            <a:tailEnd type="none" len="sm" w="sm"/>
          </a:ln>
        </p:spPr>
      </p:sp>
      <p:sp>
        <p:nvSpPr>
          <p:cNvPr name="AutoShape 8" id="8"/>
          <p:cNvSpPr/>
          <p:nvPr/>
        </p:nvSpPr>
        <p:spPr>
          <a:xfrm rot="0">
            <a:off x="5509670" y="6104701"/>
            <a:ext cx="740051" cy="0"/>
          </a:xfrm>
          <a:prstGeom prst="line">
            <a:avLst/>
          </a:prstGeom>
          <a:ln cap="flat" w="28575">
            <a:solidFill>
              <a:srgbClr val="FFFFFF"/>
            </a:solidFill>
            <a:prstDash val="solid"/>
            <a:headEnd type="none" len="sm" w="sm"/>
            <a:tailEnd type="none" len="sm" w="sm"/>
          </a:ln>
        </p:spPr>
      </p:sp>
      <p:sp>
        <p:nvSpPr>
          <p:cNvPr name="AutoShape 9" id="9"/>
          <p:cNvSpPr/>
          <p:nvPr/>
        </p:nvSpPr>
        <p:spPr>
          <a:xfrm rot="0">
            <a:off x="12038279" y="6104701"/>
            <a:ext cx="740051" cy="0"/>
          </a:xfrm>
          <a:prstGeom prst="line">
            <a:avLst/>
          </a:prstGeom>
          <a:ln cap="flat" w="28575">
            <a:solidFill>
              <a:srgbClr val="FFFFFF"/>
            </a:solidFill>
            <a:prstDash val="solid"/>
            <a:headEnd type="none" len="sm" w="sm"/>
            <a:tailEnd type="none" len="sm" w="sm"/>
          </a:ln>
        </p:spPr>
      </p:sp>
      <p:sp>
        <p:nvSpPr>
          <p:cNvPr name="TextBox 10" id="10"/>
          <p:cNvSpPr txBox="true"/>
          <p:nvPr/>
        </p:nvSpPr>
        <p:spPr>
          <a:xfrm rot="0">
            <a:off x="4067221" y="4280971"/>
            <a:ext cx="10153558" cy="1544083"/>
          </a:xfrm>
          <a:prstGeom prst="rect">
            <a:avLst/>
          </a:prstGeom>
        </p:spPr>
        <p:txBody>
          <a:bodyPr anchor="t" rtlCol="false" tIns="0" lIns="0" bIns="0" rIns="0">
            <a:spAutoFit/>
          </a:bodyPr>
          <a:lstStyle/>
          <a:p>
            <a:pPr algn="ctr">
              <a:lnSpc>
                <a:spcPts val="12543"/>
              </a:lnSpc>
            </a:pPr>
            <a:r>
              <a:rPr lang="en-US" sz="8959" spc="851">
                <a:solidFill>
                  <a:srgbClr val="FFFFFF"/>
                </a:solidFill>
                <a:latin typeface="Lucidity Condensed"/>
                <a:ea typeface="Lucidity Condensed"/>
                <a:cs typeface="Lucidity Condensed"/>
                <a:sym typeface="Lucidity Condense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58022"/>
            <a:ext cx="18288000" cy="4028978"/>
            <a:chOff x="0" y="0"/>
            <a:chExt cx="24384000" cy="5371970"/>
          </a:xfrm>
        </p:grpSpPr>
        <p:pic>
          <p:nvPicPr>
            <p:cNvPr name="Picture 3" id="3"/>
            <p:cNvPicPr>
              <a:picLocks noChangeAspect="true"/>
            </p:cNvPicPr>
            <p:nvPr/>
          </p:nvPicPr>
          <p:blipFill>
            <a:blip r:embed="rId2"/>
            <a:srcRect l="0" t="42230" r="0" b="24723"/>
            <a:stretch>
              <a:fillRect/>
            </a:stretch>
          </p:blipFill>
          <p:spPr>
            <a:xfrm flipH="false" flipV="false">
              <a:off x="0" y="0"/>
              <a:ext cx="24384000" cy="5371970"/>
            </a:xfrm>
            <a:prstGeom prst="rect">
              <a:avLst/>
            </a:prstGeom>
          </p:spPr>
        </p:pic>
      </p:grpSp>
      <p:sp>
        <p:nvSpPr>
          <p:cNvPr name="Freeform 4" id="4"/>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3">
              <a:extLst>
                <a:ext uri="{96DAC541-7B7A-43D3-8B79-37D633B846F1}">
                  <asvg:svgBlip xmlns:asvg="http://schemas.microsoft.com/office/drawing/2016/SVG/main" r:embed="rId4"/>
                </a:ext>
              </a:extLst>
            </a:blip>
            <a:stretch>
              <a:fillRect l="0" t="0" r="-53337" b="0"/>
            </a:stretch>
          </a:blipFill>
        </p:spPr>
      </p:sp>
      <p:grpSp>
        <p:nvGrpSpPr>
          <p:cNvPr name="Group 5" id="5"/>
          <p:cNvGrpSpPr/>
          <p:nvPr/>
        </p:nvGrpSpPr>
        <p:grpSpPr>
          <a:xfrm rot="0">
            <a:off x="2254645" y="3688632"/>
            <a:ext cx="13778709" cy="4583879"/>
            <a:chOff x="0" y="0"/>
            <a:chExt cx="10053021" cy="3344423"/>
          </a:xfrm>
        </p:grpSpPr>
        <p:sp>
          <p:nvSpPr>
            <p:cNvPr name="Freeform 6" id="6"/>
            <p:cNvSpPr/>
            <p:nvPr/>
          </p:nvSpPr>
          <p:spPr>
            <a:xfrm flipH="false" flipV="false" rot="0">
              <a:off x="0" y="0"/>
              <a:ext cx="10053021" cy="3344423"/>
            </a:xfrm>
            <a:custGeom>
              <a:avLst/>
              <a:gdLst/>
              <a:ahLst/>
              <a:cxnLst/>
              <a:rect r="r" b="b" t="t" l="l"/>
              <a:pathLst>
                <a:path h="3344423" w="10053021">
                  <a:moveTo>
                    <a:pt x="9928561" y="3344423"/>
                  </a:moveTo>
                  <a:lnTo>
                    <a:pt x="124460" y="3344423"/>
                  </a:lnTo>
                  <a:cubicBezTo>
                    <a:pt x="55880" y="3344423"/>
                    <a:pt x="0" y="3288543"/>
                    <a:pt x="0" y="3219963"/>
                  </a:cubicBezTo>
                  <a:lnTo>
                    <a:pt x="0" y="124460"/>
                  </a:lnTo>
                  <a:cubicBezTo>
                    <a:pt x="0" y="55880"/>
                    <a:pt x="55880" y="0"/>
                    <a:pt x="124460" y="0"/>
                  </a:cubicBezTo>
                  <a:lnTo>
                    <a:pt x="9928561" y="0"/>
                  </a:lnTo>
                  <a:cubicBezTo>
                    <a:pt x="9997141" y="0"/>
                    <a:pt x="10053021" y="55880"/>
                    <a:pt x="10053021" y="124460"/>
                  </a:cubicBezTo>
                  <a:lnTo>
                    <a:pt x="10053021" y="3219963"/>
                  </a:lnTo>
                  <a:cubicBezTo>
                    <a:pt x="10053021" y="3288543"/>
                    <a:pt x="9997141" y="3344423"/>
                    <a:pt x="9928561" y="3344423"/>
                  </a:cubicBezTo>
                  <a:close/>
                </a:path>
              </a:pathLst>
            </a:custGeom>
            <a:solidFill>
              <a:srgbClr val="543729"/>
            </a:solidFill>
          </p:spPr>
        </p:sp>
      </p:grpSp>
      <p:sp>
        <p:nvSpPr>
          <p:cNvPr name="TextBox 7" id="7"/>
          <p:cNvSpPr txBox="true"/>
          <p:nvPr/>
        </p:nvSpPr>
        <p:spPr>
          <a:xfrm rot="0">
            <a:off x="3294460" y="2295824"/>
            <a:ext cx="4632731" cy="1059434"/>
          </a:xfrm>
          <a:prstGeom prst="rect">
            <a:avLst/>
          </a:prstGeom>
        </p:spPr>
        <p:txBody>
          <a:bodyPr anchor="t" rtlCol="false" tIns="0" lIns="0" bIns="0" rIns="0">
            <a:spAutoFit/>
          </a:bodyPr>
          <a:lstStyle/>
          <a:p>
            <a:pPr algn="ctr">
              <a:lnSpc>
                <a:spcPts val="7701"/>
              </a:lnSpc>
            </a:pPr>
            <a:r>
              <a:rPr lang="en-US" sz="8557">
                <a:solidFill>
                  <a:srgbClr val="543729"/>
                </a:solidFill>
                <a:latin typeface="Nourd Bold"/>
                <a:ea typeface="Nourd Bold"/>
                <a:cs typeface="Nourd Bold"/>
                <a:sym typeface="Nourd Bold"/>
              </a:rPr>
              <a:t>Content</a:t>
            </a:r>
          </a:p>
        </p:txBody>
      </p:sp>
      <p:sp>
        <p:nvSpPr>
          <p:cNvPr name="TextBox 8" id="8"/>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9" id="9"/>
          <p:cNvSpPr txBox="true"/>
          <p:nvPr/>
        </p:nvSpPr>
        <p:spPr>
          <a:xfrm rot="0">
            <a:off x="3163626" y="4977643"/>
            <a:ext cx="3775397"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Introduction</a:t>
            </a:r>
          </a:p>
        </p:txBody>
      </p:sp>
      <p:sp>
        <p:nvSpPr>
          <p:cNvPr name="AutoShape 10" id="10"/>
          <p:cNvSpPr/>
          <p:nvPr/>
        </p:nvSpPr>
        <p:spPr>
          <a:xfrm>
            <a:off x="3456097" y="4338780"/>
            <a:ext cx="584943" cy="0"/>
          </a:xfrm>
          <a:prstGeom prst="line">
            <a:avLst/>
          </a:prstGeom>
          <a:ln cap="flat" w="47625">
            <a:solidFill>
              <a:srgbClr val="FFFFFF"/>
            </a:solidFill>
            <a:prstDash val="solid"/>
            <a:headEnd type="none" len="sm" w="sm"/>
            <a:tailEnd type="none" len="sm" w="sm"/>
          </a:ln>
        </p:spPr>
      </p:sp>
      <p:grpSp>
        <p:nvGrpSpPr>
          <p:cNvPr name="Group 11" id="11"/>
          <p:cNvGrpSpPr/>
          <p:nvPr/>
        </p:nvGrpSpPr>
        <p:grpSpPr>
          <a:xfrm rot="0">
            <a:off x="5987027" y="712635"/>
            <a:ext cx="11272273" cy="450813"/>
            <a:chOff x="0" y="0"/>
            <a:chExt cx="15029697" cy="601084"/>
          </a:xfrm>
        </p:grpSpPr>
        <p:sp>
          <p:nvSpPr>
            <p:cNvPr name="Freeform 12" id="12"/>
            <p:cNvSpPr/>
            <p:nvPr/>
          </p:nvSpPr>
          <p:spPr>
            <a:xfrm flipH="false" flipV="false" rot="0">
              <a:off x="98256" y="0"/>
              <a:ext cx="1687253" cy="601084"/>
            </a:xfrm>
            <a:custGeom>
              <a:avLst/>
              <a:gdLst/>
              <a:ahLst/>
              <a:cxnLst/>
              <a:rect r="r" b="b" t="t" l="l"/>
              <a:pathLst>
                <a:path h="601084" w="1687253">
                  <a:moveTo>
                    <a:pt x="0" y="0"/>
                  </a:moveTo>
                  <a:lnTo>
                    <a:pt x="1687253" y="0"/>
                  </a:lnTo>
                  <a:lnTo>
                    <a:pt x="1687253" y="601084"/>
                  </a:lnTo>
                  <a:lnTo>
                    <a:pt x="0" y="601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0" y="87617"/>
              <a:ext cx="1883765" cy="321035"/>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CONTENT</a:t>
              </a:r>
            </a:p>
          </p:txBody>
        </p:sp>
        <p:sp>
          <p:nvSpPr>
            <p:cNvPr name="TextBox 14" id="14"/>
            <p:cNvSpPr txBox="true"/>
            <p:nvPr/>
          </p:nvSpPr>
          <p:spPr>
            <a:xfrm rot="0">
              <a:off x="2259441" y="10666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15" id="15"/>
            <p:cNvSpPr txBox="true"/>
            <p:nvPr/>
          </p:nvSpPr>
          <p:spPr>
            <a:xfrm rot="0">
              <a:off x="4255403" y="106667"/>
              <a:ext cx="2913198"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16" id="16"/>
            <p:cNvSpPr txBox="true"/>
            <p:nvPr/>
          </p:nvSpPr>
          <p:spPr>
            <a:xfrm rot="0">
              <a:off x="7282901" y="10666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17" id="17"/>
            <p:cNvSpPr txBox="true"/>
            <p:nvPr/>
          </p:nvSpPr>
          <p:spPr>
            <a:xfrm rot="0">
              <a:off x="9280966" y="87617"/>
              <a:ext cx="250142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8" id="18"/>
            <p:cNvSpPr txBox="true"/>
            <p:nvPr/>
          </p:nvSpPr>
          <p:spPr>
            <a:xfrm rot="0">
              <a:off x="11452666" y="10666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9" id="19"/>
            <p:cNvSpPr txBox="true"/>
            <p:nvPr/>
          </p:nvSpPr>
          <p:spPr>
            <a:xfrm rot="0">
              <a:off x="13145931" y="10666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grpSp>
      <p:sp>
        <p:nvSpPr>
          <p:cNvPr name="TextBox 20" id="20"/>
          <p:cNvSpPr txBox="true"/>
          <p:nvPr/>
        </p:nvSpPr>
        <p:spPr>
          <a:xfrm rot="0">
            <a:off x="3163626" y="5499396"/>
            <a:ext cx="7134880"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Problem statement</a:t>
            </a:r>
          </a:p>
        </p:txBody>
      </p:sp>
      <p:sp>
        <p:nvSpPr>
          <p:cNvPr name="TextBox 21" id="21"/>
          <p:cNvSpPr txBox="true"/>
          <p:nvPr/>
        </p:nvSpPr>
        <p:spPr>
          <a:xfrm rot="0">
            <a:off x="3163626" y="6021149"/>
            <a:ext cx="5030017"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Flow diagram</a:t>
            </a:r>
          </a:p>
        </p:txBody>
      </p:sp>
      <p:sp>
        <p:nvSpPr>
          <p:cNvPr name="TextBox 22" id="22"/>
          <p:cNvSpPr txBox="true"/>
          <p:nvPr/>
        </p:nvSpPr>
        <p:spPr>
          <a:xfrm rot="0">
            <a:off x="3163626" y="6542902"/>
            <a:ext cx="5030017"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Implementation</a:t>
            </a:r>
          </a:p>
        </p:txBody>
      </p:sp>
      <p:sp>
        <p:nvSpPr>
          <p:cNvPr name="TextBox 23" id="23"/>
          <p:cNvSpPr txBox="true"/>
          <p:nvPr/>
        </p:nvSpPr>
        <p:spPr>
          <a:xfrm rot="0">
            <a:off x="3163626" y="7064655"/>
            <a:ext cx="5030017"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Result</a:t>
            </a:r>
          </a:p>
        </p:txBody>
      </p:sp>
      <p:sp>
        <p:nvSpPr>
          <p:cNvPr name="TextBox 24" id="24"/>
          <p:cNvSpPr txBox="true"/>
          <p:nvPr/>
        </p:nvSpPr>
        <p:spPr>
          <a:xfrm rot="0">
            <a:off x="3163626" y="7586408"/>
            <a:ext cx="5030017" cy="426503"/>
          </a:xfrm>
          <a:prstGeom prst="rect">
            <a:avLst/>
          </a:prstGeom>
        </p:spPr>
        <p:txBody>
          <a:bodyPr anchor="t" rtlCol="false" tIns="0" lIns="0" bIns="0" rIns="0">
            <a:spAutoFit/>
          </a:bodyPr>
          <a:lstStyle/>
          <a:p>
            <a:pPr algn="l" marL="743768" indent="-371884" lvl="1">
              <a:lnSpc>
                <a:spcPts val="3100"/>
              </a:lnSpc>
              <a:buFont typeface="Arial"/>
              <a:buChar char="•"/>
            </a:pPr>
            <a:r>
              <a:rPr lang="en-US" sz="3444">
                <a:solidFill>
                  <a:srgbClr val="FFFFFF"/>
                </a:solidFill>
                <a:latin typeface="Nourd Bold"/>
                <a:ea typeface="Nourd Bold"/>
                <a:cs typeface="Nourd Bold"/>
                <a:sym typeface="Nourd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085367"/>
            <a:ext cx="9144000" cy="8201633"/>
            <a:chOff x="0" y="0"/>
            <a:chExt cx="12192000" cy="10935510"/>
          </a:xfrm>
        </p:grpSpPr>
        <p:pic>
          <p:nvPicPr>
            <p:cNvPr name="Picture 3" id="3"/>
            <p:cNvPicPr>
              <a:picLocks noChangeAspect="true"/>
            </p:cNvPicPr>
            <p:nvPr/>
          </p:nvPicPr>
          <p:blipFill>
            <a:blip r:embed="rId2"/>
            <a:srcRect l="5589" t="0" r="5589" b="0"/>
            <a:stretch>
              <a:fillRect/>
            </a:stretch>
          </p:blipFill>
          <p:spPr>
            <a:xfrm flipH="false" flipV="false">
              <a:off x="0" y="0"/>
              <a:ext cx="12192000" cy="10935510"/>
            </a:xfrm>
            <a:prstGeom prst="rect">
              <a:avLst/>
            </a:prstGeom>
          </p:spPr>
        </p:pic>
      </p:grpSp>
      <p:grpSp>
        <p:nvGrpSpPr>
          <p:cNvPr name="Group 4" id="4"/>
          <p:cNvGrpSpPr/>
          <p:nvPr/>
        </p:nvGrpSpPr>
        <p:grpSpPr>
          <a:xfrm rot="0">
            <a:off x="10631334" y="2085367"/>
            <a:ext cx="6401596" cy="7766505"/>
            <a:chOff x="0" y="0"/>
            <a:chExt cx="4670639" cy="5666484"/>
          </a:xfrm>
        </p:grpSpPr>
        <p:sp>
          <p:nvSpPr>
            <p:cNvPr name="Freeform 5" id="5"/>
            <p:cNvSpPr/>
            <p:nvPr/>
          </p:nvSpPr>
          <p:spPr>
            <a:xfrm flipH="false" flipV="false" rot="0">
              <a:off x="0" y="0"/>
              <a:ext cx="4670639" cy="5666484"/>
            </a:xfrm>
            <a:custGeom>
              <a:avLst/>
              <a:gdLst/>
              <a:ahLst/>
              <a:cxnLst/>
              <a:rect r="r" b="b" t="t" l="l"/>
              <a:pathLst>
                <a:path h="5666484" w="4670639">
                  <a:moveTo>
                    <a:pt x="4546179" y="5666484"/>
                  </a:moveTo>
                  <a:lnTo>
                    <a:pt x="124460" y="5666484"/>
                  </a:lnTo>
                  <a:cubicBezTo>
                    <a:pt x="55880" y="5666484"/>
                    <a:pt x="0" y="5610604"/>
                    <a:pt x="0" y="5542024"/>
                  </a:cubicBezTo>
                  <a:lnTo>
                    <a:pt x="0" y="124460"/>
                  </a:lnTo>
                  <a:cubicBezTo>
                    <a:pt x="0" y="55880"/>
                    <a:pt x="55880" y="0"/>
                    <a:pt x="124460" y="0"/>
                  </a:cubicBezTo>
                  <a:lnTo>
                    <a:pt x="4546179" y="0"/>
                  </a:lnTo>
                  <a:cubicBezTo>
                    <a:pt x="4614759" y="0"/>
                    <a:pt x="4670639" y="55880"/>
                    <a:pt x="4670639" y="124460"/>
                  </a:cubicBezTo>
                  <a:lnTo>
                    <a:pt x="4670639" y="5542024"/>
                  </a:lnTo>
                  <a:cubicBezTo>
                    <a:pt x="4670639" y="5610604"/>
                    <a:pt x="4614759" y="5666484"/>
                    <a:pt x="4546179" y="5666484"/>
                  </a:cubicBezTo>
                  <a:close/>
                </a:path>
              </a:pathLst>
            </a:custGeom>
            <a:solidFill>
              <a:srgbClr val="543729"/>
            </a:solidFill>
          </p:spPr>
        </p:sp>
      </p:grpSp>
      <p:sp>
        <p:nvSpPr>
          <p:cNvPr name="AutoShape 6" id="6"/>
          <p:cNvSpPr/>
          <p:nvPr/>
        </p:nvSpPr>
        <p:spPr>
          <a:xfrm>
            <a:off x="13428074" y="3458151"/>
            <a:ext cx="808115" cy="0"/>
          </a:xfrm>
          <a:prstGeom prst="line">
            <a:avLst/>
          </a:prstGeom>
          <a:ln cap="flat" w="47625">
            <a:solidFill>
              <a:srgbClr val="FFFFFF"/>
            </a:solidFill>
            <a:prstDash val="solid"/>
            <a:headEnd type="none" len="sm" w="sm"/>
            <a:tailEnd type="none" len="sm" w="sm"/>
          </a:ln>
        </p:spPr>
      </p:sp>
      <p:sp>
        <p:nvSpPr>
          <p:cNvPr name="TextBox 7" id="7"/>
          <p:cNvSpPr txBox="true"/>
          <p:nvPr/>
        </p:nvSpPr>
        <p:spPr>
          <a:xfrm rot="0">
            <a:off x="11221308" y="2590226"/>
            <a:ext cx="5221648" cy="548343"/>
          </a:xfrm>
          <a:prstGeom prst="rect">
            <a:avLst/>
          </a:prstGeom>
        </p:spPr>
        <p:txBody>
          <a:bodyPr anchor="t" rtlCol="false" tIns="0" lIns="0" bIns="0" rIns="0">
            <a:spAutoFit/>
          </a:bodyPr>
          <a:lstStyle/>
          <a:p>
            <a:pPr algn="ctr">
              <a:lnSpc>
                <a:spcPts val="3953"/>
              </a:lnSpc>
            </a:pPr>
            <a:r>
              <a:rPr lang="en-US" sz="4392">
                <a:solidFill>
                  <a:srgbClr val="FFFFFF"/>
                </a:solidFill>
                <a:latin typeface="Nourd Bold"/>
                <a:ea typeface="Nourd Bold"/>
                <a:cs typeface="Nourd Bold"/>
                <a:sym typeface="Nourd Bold"/>
              </a:rPr>
              <a:t>Introduction</a:t>
            </a:r>
          </a:p>
        </p:txBody>
      </p:sp>
      <p:sp>
        <p:nvSpPr>
          <p:cNvPr name="TextBox 8" id="8"/>
          <p:cNvSpPr txBox="true"/>
          <p:nvPr/>
        </p:nvSpPr>
        <p:spPr>
          <a:xfrm rot="0">
            <a:off x="11392157" y="3729613"/>
            <a:ext cx="4823529" cy="5833382"/>
          </a:xfrm>
          <a:prstGeom prst="rect">
            <a:avLst/>
          </a:prstGeom>
        </p:spPr>
        <p:txBody>
          <a:bodyPr anchor="t" rtlCol="false" tIns="0" lIns="0" bIns="0" rIns="0">
            <a:spAutoFit/>
          </a:bodyPr>
          <a:lstStyle/>
          <a:p>
            <a:pPr algn="ctr">
              <a:lnSpc>
                <a:spcPts val="3311"/>
              </a:lnSpc>
              <a:spcBef>
                <a:spcPct val="0"/>
              </a:spcBef>
            </a:pPr>
            <a:r>
              <a:rPr lang="en-US" sz="2365">
                <a:solidFill>
                  <a:srgbClr val="FFFFFF"/>
                </a:solidFill>
                <a:latin typeface="Be Vietnam"/>
                <a:ea typeface="Be Vietnam"/>
                <a:cs typeface="Be Vietnam"/>
                <a:sym typeface="Be Vietnam"/>
              </a:rPr>
              <a:t>The project hotel management system is a web based application that allows the hotel manager to handle all hotel activities online. The hotel manager is a very busy person and does not have the time to sit and manage the entire activities manually on paper. This application gives him the power and flexibility to manage the entire system from a single online system.</a:t>
            </a:r>
          </a:p>
          <a:p>
            <a:pPr algn="ctr">
              <a:lnSpc>
                <a:spcPts val="3311"/>
              </a:lnSpc>
              <a:spcBef>
                <a:spcPct val="0"/>
              </a:spcBef>
            </a:pPr>
          </a:p>
        </p:txBody>
      </p:sp>
      <p:grpSp>
        <p:nvGrpSpPr>
          <p:cNvPr name="Group 9" id="9"/>
          <p:cNvGrpSpPr/>
          <p:nvPr/>
        </p:nvGrpSpPr>
        <p:grpSpPr>
          <a:xfrm rot="0">
            <a:off x="893596" y="595383"/>
            <a:ext cx="16365704" cy="548587"/>
            <a:chOff x="0" y="0"/>
            <a:chExt cx="21820938" cy="731450"/>
          </a:xfrm>
        </p:grpSpPr>
        <p:sp>
          <p:nvSpPr>
            <p:cNvPr name="Freeform 10" id="10"/>
            <p:cNvSpPr/>
            <p:nvPr/>
          </p:nvSpPr>
          <p:spPr>
            <a:xfrm flipH="false" flipV="false" rot="0">
              <a:off x="0" y="242281"/>
              <a:ext cx="360276" cy="368062"/>
            </a:xfrm>
            <a:custGeom>
              <a:avLst/>
              <a:gdLst/>
              <a:ahLst/>
              <a:cxnLst/>
              <a:rect r="r" b="b" t="t" l="l"/>
              <a:pathLst>
                <a:path h="368062" w="360276">
                  <a:moveTo>
                    <a:pt x="0" y="0"/>
                  </a:moveTo>
                  <a:lnTo>
                    <a:pt x="360276" y="0"/>
                  </a:lnTo>
                  <a:lnTo>
                    <a:pt x="360276" y="368062"/>
                  </a:lnTo>
                  <a:lnTo>
                    <a:pt x="0" y="368062"/>
                  </a:lnTo>
                  <a:lnTo>
                    <a:pt x="0" y="0"/>
                  </a:lnTo>
                  <a:close/>
                </a:path>
              </a:pathLst>
            </a:custGeom>
            <a:blipFill>
              <a:blip r:embed="rId3">
                <a:extLst>
                  <a:ext uri="{96DAC541-7B7A-43D3-8B79-37D633B846F1}">
                    <asvg:svgBlip xmlns:asvg="http://schemas.microsoft.com/office/drawing/2016/SVG/main" r:embed="rId4"/>
                  </a:ext>
                </a:extLst>
              </a:blip>
              <a:stretch>
                <a:fillRect l="0" t="0" r="-53337" b="0"/>
              </a:stretch>
            </a:blipFill>
          </p:spPr>
        </p:sp>
        <p:sp>
          <p:nvSpPr>
            <p:cNvPr name="TextBox 11" id="11"/>
            <p:cNvSpPr txBox="true"/>
            <p:nvPr/>
          </p:nvSpPr>
          <p:spPr>
            <a:xfrm rot="0">
              <a:off x="950689" y="194436"/>
              <a:ext cx="2855941" cy="426173"/>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Freeform 12" id="12"/>
            <p:cNvSpPr/>
            <p:nvPr/>
          </p:nvSpPr>
          <p:spPr>
            <a:xfrm flipH="false" flipV="false" rot="0">
              <a:off x="8904552" y="0"/>
              <a:ext cx="2053193" cy="731450"/>
            </a:xfrm>
            <a:custGeom>
              <a:avLst/>
              <a:gdLst/>
              <a:ahLst/>
              <a:cxnLst/>
              <a:rect r="r" b="b" t="t" l="l"/>
              <a:pathLst>
                <a:path h="731450" w="2053193">
                  <a:moveTo>
                    <a:pt x="0" y="0"/>
                  </a:moveTo>
                  <a:lnTo>
                    <a:pt x="2053193" y="0"/>
                  </a:lnTo>
                  <a:lnTo>
                    <a:pt x="2053193" y="731450"/>
                  </a:lnTo>
                  <a:lnTo>
                    <a:pt x="0" y="731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9018399" y="175268"/>
              <a:ext cx="1883765" cy="321035"/>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INTRODUCTION</a:t>
              </a:r>
            </a:p>
          </p:txBody>
        </p:sp>
        <p:sp>
          <p:nvSpPr>
            <p:cNvPr name="TextBox 14" id="14"/>
            <p:cNvSpPr txBox="true"/>
            <p:nvPr/>
          </p:nvSpPr>
          <p:spPr>
            <a:xfrm rot="0">
              <a:off x="11046645" y="232437"/>
              <a:ext cx="2913198"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15" id="15"/>
            <p:cNvSpPr txBox="true"/>
            <p:nvPr/>
          </p:nvSpPr>
          <p:spPr>
            <a:xfrm rot="0">
              <a:off x="14074142" y="23243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16" id="16"/>
            <p:cNvSpPr txBox="true"/>
            <p:nvPr/>
          </p:nvSpPr>
          <p:spPr>
            <a:xfrm rot="0">
              <a:off x="16072208" y="213387"/>
              <a:ext cx="250142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7" id="17"/>
            <p:cNvSpPr txBox="true"/>
            <p:nvPr/>
          </p:nvSpPr>
          <p:spPr>
            <a:xfrm rot="0">
              <a:off x="18243908" y="23243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8" id="18"/>
            <p:cNvSpPr txBox="true"/>
            <p:nvPr/>
          </p:nvSpPr>
          <p:spPr>
            <a:xfrm rot="0">
              <a:off x="19937173" y="23243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9" id="19"/>
            <p:cNvSpPr txBox="true"/>
            <p:nvPr/>
          </p:nvSpPr>
          <p:spPr>
            <a:xfrm rot="0">
              <a:off x="6889006" y="213387"/>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96169" y="3237537"/>
            <a:ext cx="808115" cy="0"/>
          </a:xfrm>
          <a:prstGeom prst="line">
            <a:avLst/>
          </a:prstGeom>
          <a:ln cap="flat" w="47625">
            <a:solidFill>
              <a:srgbClr val="543729"/>
            </a:solidFill>
            <a:prstDash val="solid"/>
            <a:headEnd type="none" len="sm" w="sm"/>
            <a:tailEnd type="none" len="sm" w="sm"/>
          </a:ln>
        </p:spPr>
      </p:sp>
      <p:sp>
        <p:nvSpPr>
          <p:cNvPr name="TextBox 3" id="3"/>
          <p:cNvSpPr txBox="true"/>
          <p:nvPr/>
        </p:nvSpPr>
        <p:spPr>
          <a:xfrm rot="0">
            <a:off x="3027343" y="2322789"/>
            <a:ext cx="8891663" cy="795685"/>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Problem statement </a:t>
            </a:r>
          </a:p>
        </p:txBody>
      </p:sp>
      <p:grpSp>
        <p:nvGrpSpPr>
          <p:cNvPr name="Group 4" id="4"/>
          <p:cNvGrpSpPr/>
          <p:nvPr/>
        </p:nvGrpSpPr>
        <p:grpSpPr>
          <a:xfrm rot="0">
            <a:off x="2254645" y="4155493"/>
            <a:ext cx="13778709" cy="5398463"/>
            <a:chOff x="0" y="0"/>
            <a:chExt cx="10053021" cy="3938748"/>
          </a:xfrm>
        </p:grpSpPr>
        <p:sp>
          <p:nvSpPr>
            <p:cNvPr name="Freeform 5" id="5"/>
            <p:cNvSpPr/>
            <p:nvPr/>
          </p:nvSpPr>
          <p:spPr>
            <a:xfrm flipH="false" flipV="false" rot="0">
              <a:off x="0" y="0"/>
              <a:ext cx="10053021" cy="3938748"/>
            </a:xfrm>
            <a:custGeom>
              <a:avLst/>
              <a:gdLst/>
              <a:ahLst/>
              <a:cxnLst/>
              <a:rect r="r" b="b" t="t" l="l"/>
              <a:pathLst>
                <a:path h="3938748" w="10053021">
                  <a:moveTo>
                    <a:pt x="9928561" y="3938748"/>
                  </a:moveTo>
                  <a:lnTo>
                    <a:pt x="124460" y="3938748"/>
                  </a:lnTo>
                  <a:cubicBezTo>
                    <a:pt x="55880" y="3938748"/>
                    <a:pt x="0" y="3882868"/>
                    <a:pt x="0" y="3814288"/>
                  </a:cubicBezTo>
                  <a:lnTo>
                    <a:pt x="0" y="124460"/>
                  </a:lnTo>
                  <a:cubicBezTo>
                    <a:pt x="0" y="55880"/>
                    <a:pt x="55880" y="0"/>
                    <a:pt x="124460" y="0"/>
                  </a:cubicBezTo>
                  <a:lnTo>
                    <a:pt x="9928561" y="0"/>
                  </a:lnTo>
                  <a:cubicBezTo>
                    <a:pt x="9997141" y="0"/>
                    <a:pt x="10053021" y="55880"/>
                    <a:pt x="10053021" y="124460"/>
                  </a:cubicBezTo>
                  <a:lnTo>
                    <a:pt x="10053021" y="3814288"/>
                  </a:lnTo>
                  <a:cubicBezTo>
                    <a:pt x="10053021" y="3882868"/>
                    <a:pt x="9997141" y="3938748"/>
                    <a:pt x="9928561" y="3938748"/>
                  </a:cubicBezTo>
                  <a:close/>
                </a:path>
              </a:pathLst>
            </a:custGeom>
            <a:solidFill>
              <a:srgbClr val="543729"/>
            </a:solidFill>
          </p:spPr>
        </p:sp>
      </p:grpSp>
      <p:sp>
        <p:nvSpPr>
          <p:cNvPr name="TextBox 6" id="6"/>
          <p:cNvSpPr txBox="true"/>
          <p:nvPr/>
        </p:nvSpPr>
        <p:spPr>
          <a:xfrm rot="0">
            <a:off x="3465749" y="5057775"/>
            <a:ext cx="10548387" cy="35081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Be Vietnam"/>
                <a:ea typeface="Be Vietnam"/>
                <a:cs typeface="Be Vietnam"/>
                <a:sym typeface="Be Vietnam"/>
              </a:rPr>
              <a:t>A hotel system manages information about rooms, reservations, customers, and customer billing. A customer can make reservations  and order food through the this system.</a:t>
            </a:r>
          </a:p>
        </p:txBody>
      </p:sp>
      <p:grpSp>
        <p:nvGrpSpPr>
          <p:cNvPr name="Group 7" id="7"/>
          <p:cNvGrpSpPr/>
          <p:nvPr/>
        </p:nvGrpSpPr>
        <p:grpSpPr>
          <a:xfrm rot="0">
            <a:off x="893596" y="640823"/>
            <a:ext cx="16365704" cy="548587"/>
            <a:chOff x="0" y="0"/>
            <a:chExt cx="21820938" cy="731450"/>
          </a:xfrm>
        </p:grpSpPr>
        <p:sp>
          <p:nvSpPr>
            <p:cNvPr name="Freeform 8" id="8"/>
            <p:cNvSpPr/>
            <p:nvPr/>
          </p:nvSpPr>
          <p:spPr>
            <a:xfrm flipH="false" flipV="false" rot="0">
              <a:off x="0" y="181694"/>
              <a:ext cx="360276" cy="368062"/>
            </a:xfrm>
            <a:custGeom>
              <a:avLst/>
              <a:gdLst/>
              <a:ahLst/>
              <a:cxnLst/>
              <a:rect r="r" b="b" t="t" l="l"/>
              <a:pathLst>
                <a:path h="368062" w="360276">
                  <a:moveTo>
                    <a:pt x="0" y="0"/>
                  </a:moveTo>
                  <a:lnTo>
                    <a:pt x="360276" y="0"/>
                  </a:lnTo>
                  <a:lnTo>
                    <a:pt x="360276" y="368062"/>
                  </a:lnTo>
                  <a:lnTo>
                    <a:pt x="0" y="368062"/>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TextBox 9" id="9"/>
            <p:cNvSpPr txBox="true"/>
            <p:nvPr/>
          </p:nvSpPr>
          <p:spPr>
            <a:xfrm rot="0">
              <a:off x="950689" y="133849"/>
              <a:ext cx="2855941" cy="426173"/>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10" id="10"/>
            <p:cNvSpPr txBox="true"/>
            <p:nvPr/>
          </p:nvSpPr>
          <p:spPr>
            <a:xfrm rot="0">
              <a:off x="9018399" y="114681"/>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Freeform 11" id="11"/>
            <p:cNvSpPr/>
            <p:nvPr/>
          </p:nvSpPr>
          <p:spPr>
            <a:xfrm flipH="false" flipV="false" rot="0">
              <a:off x="10957518" y="0"/>
              <a:ext cx="2053193" cy="731450"/>
            </a:xfrm>
            <a:custGeom>
              <a:avLst/>
              <a:gdLst/>
              <a:ahLst/>
              <a:cxnLst/>
              <a:rect r="r" b="b" t="t" l="l"/>
              <a:pathLst>
                <a:path h="731450" w="2053193">
                  <a:moveTo>
                    <a:pt x="0" y="0"/>
                  </a:moveTo>
                  <a:lnTo>
                    <a:pt x="2053193" y="0"/>
                  </a:lnTo>
                  <a:lnTo>
                    <a:pt x="2053193" y="731450"/>
                  </a:lnTo>
                  <a:lnTo>
                    <a:pt x="0" y="731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861336" y="0"/>
              <a:ext cx="2053193" cy="731450"/>
            </a:xfrm>
            <a:custGeom>
              <a:avLst/>
              <a:gdLst/>
              <a:ahLst/>
              <a:cxnLst/>
              <a:rect r="r" b="b" t="t" l="l"/>
              <a:pathLst>
                <a:path h="731450" w="2053193">
                  <a:moveTo>
                    <a:pt x="0" y="0"/>
                  </a:moveTo>
                  <a:lnTo>
                    <a:pt x="2053192" y="0"/>
                  </a:lnTo>
                  <a:lnTo>
                    <a:pt x="2053192" y="731450"/>
                  </a:lnTo>
                  <a:lnTo>
                    <a:pt x="0" y="731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046645" y="171850"/>
              <a:ext cx="2913198" cy="321035"/>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PROBLEM STATEMENT</a:t>
              </a:r>
            </a:p>
          </p:txBody>
        </p:sp>
        <p:sp>
          <p:nvSpPr>
            <p:cNvPr name="TextBox 14" id="14"/>
            <p:cNvSpPr txBox="true"/>
            <p:nvPr/>
          </p:nvSpPr>
          <p:spPr>
            <a:xfrm rot="0">
              <a:off x="14074142" y="171850"/>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15" id="15"/>
            <p:cNvSpPr txBox="true"/>
            <p:nvPr/>
          </p:nvSpPr>
          <p:spPr>
            <a:xfrm rot="0">
              <a:off x="16072208" y="152800"/>
              <a:ext cx="250142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6" id="16"/>
            <p:cNvSpPr txBox="true"/>
            <p:nvPr/>
          </p:nvSpPr>
          <p:spPr>
            <a:xfrm rot="0">
              <a:off x="18243908" y="171850"/>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7" id="17"/>
            <p:cNvSpPr txBox="true"/>
            <p:nvPr/>
          </p:nvSpPr>
          <p:spPr>
            <a:xfrm rot="0">
              <a:off x="19937173" y="171850"/>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8" id="18"/>
            <p:cNvSpPr txBox="true"/>
            <p:nvPr/>
          </p:nvSpPr>
          <p:spPr>
            <a:xfrm rot="0">
              <a:off x="6889006" y="152800"/>
              <a:ext cx="1883765" cy="321035"/>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1229236" y="703110"/>
            <a:ext cx="1546508" cy="550944"/>
          </a:xfrm>
          <a:custGeom>
            <a:avLst/>
            <a:gdLst/>
            <a:ahLst/>
            <a:cxnLst/>
            <a:rect r="r" b="b" t="t" l="l"/>
            <a:pathLst>
              <a:path h="550944" w="1546508">
                <a:moveTo>
                  <a:pt x="0" y="0"/>
                </a:moveTo>
                <a:lnTo>
                  <a:pt x="1546508" y="0"/>
                </a:lnTo>
                <a:lnTo>
                  <a:pt x="1546508" y="550943"/>
                </a:lnTo>
                <a:lnTo>
                  <a:pt x="0" y="550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994420" y="1254053"/>
            <a:ext cx="5706696" cy="9032947"/>
          </a:xfrm>
          <a:custGeom>
            <a:avLst/>
            <a:gdLst/>
            <a:ahLst/>
            <a:cxnLst/>
            <a:rect r="r" b="b" t="t" l="l"/>
            <a:pathLst>
              <a:path h="9032947" w="5706696">
                <a:moveTo>
                  <a:pt x="0" y="0"/>
                </a:moveTo>
                <a:lnTo>
                  <a:pt x="5706696" y="0"/>
                </a:lnTo>
                <a:lnTo>
                  <a:pt x="5706696" y="9032947"/>
                </a:lnTo>
                <a:lnTo>
                  <a:pt x="0" y="9032947"/>
                </a:lnTo>
                <a:lnTo>
                  <a:pt x="0" y="0"/>
                </a:lnTo>
                <a:close/>
              </a:path>
            </a:pathLst>
          </a:custGeom>
          <a:blipFill>
            <a:blip r:embed="rId6"/>
            <a:stretch>
              <a:fillRect l="0" t="-1728" r="0" b="0"/>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434944"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8986273" y="805220"/>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314046" y="805220"/>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FLOW DIAGRAM</a:t>
            </a:r>
          </a:p>
        </p:txBody>
      </p:sp>
      <p:sp>
        <p:nvSpPr>
          <p:cNvPr name="TextBox 9" id="9"/>
          <p:cNvSpPr txBox="true"/>
          <p:nvPr/>
        </p:nvSpPr>
        <p:spPr>
          <a:xfrm rot="0">
            <a:off x="12833809" y="805220"/>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86052"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1" id="11"/>
          <p:cNvSpPr txBox="true"/>
          <p:nvPr/>
        </p:nvSpPr>
        <p:spPr>
          <a:xfrm rot="0">
            <a:off x="15846476"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022120"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1229236" y="703110"/>
            <a:ext cx="1546508" cy="550944"/>
          </a:xfrm>
          <a:custGeom>
            <a:avLst/>
            <a:gdLst/>
            <a:ahLst/>
            <a:cxnLst/>
            <a:rect r="r" b="b" t="t" l="l"/>
            <a:pathLst>
              <a:path h="550944" w="1546508">
                <a:moveTo>
                  <a:pt x="0" y="0"/>
                </a:moveTo>
                <a:lnTo>
                  <a:pt x="1546508" y="0"/>
                </a:lnTo>
                <a:lnTo>
                  <a:pt x="1546508" y="550943"/>
                </a:lnTo>
                <a:lnTo>
                  <a:pt x="0" y="550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95293" y="1889634"/>
            <a:ext cx="7097414" cy="7906464"/>
          </a:xfrm>
          <a:custGeom>
            <a:avLst/>
            <a:gdLst/>
            <a:ahLst/>
            <a:cxnLst/>
            <a:rect r="r" b="b" t="t" l="l"/>
            <a:pathLst>
              <a:path h="7906464" w="7097414">
                <a:moveTo>
                  <a:pt x="0" y="0"/>
                </a:moveTo>
                <a:lnTo>
                  <a:pt x="7097414" y="0"/>
                </a:lnTo>
                <a:lnTo>
                  <a:pt x="7097414" y="7906463"/>
                </a:lnTo>
                <a:lnTo>
                  <a:pt x="0" y="7906463"/>
                </a:lnTo>
                <a:lnTo>
                  <a:pt x="0" y="0"/>
                </a:lnTo>
                <a:close/>
              </a:path>
            </a:pathLst>
          </a:custGeom>
          <a:blipFill>
            <a:blip r:embed="rId6"/>
            <a:stretch>
              <a:fillRect l="-38026" t="-4901" r="0" b="-94608"/>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434944"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8986273" y="805220"/>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314046" y="805220"/>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FLOW DIAGRAM</a:t>
            </a:r>
          </a:p>
        </p:txBody>
      </p:sp>
      <p:sp>
        <p:nvSpPr>
          <p:cNvPr name="TextBox 9" id="9"/>
          <p:cNvSpPr txBox="true"/>
          <p:nvPr/>
        </p:nvSpPr>
        <p:spPr>
          <a:xfrm rot="0">
            <a:off x="12833809" y="805220"/>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86052"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1" id="11"/>
          <p:cNvSpPr txBox="true"/>
          <p:nvPr/>
        </p:nvSpPr>
        <p:spPr>
          <a:xfrm rot="0">
            <a:off x="15846476"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022120"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1229236" y="703110"/>
            <a:ext cx="1546508" cy="550944"/>
          </a:xfrm>
          <a:custGeom>
            <a:avLst/>
            <a:gdLst/>
            <a:ahLst/>
            <a:cxnLst/>
            <a:rect r="r" b="b" t="t" l="l"/>
            <a:pathLst>
              <a:path h="550944" w="1546508">
                <a:moveTo>
                  <a:pt x="0" y="0"/>
                </a:moveTo>
                <a:lnTo>
                  <a:pt x="1546508" y="0"/>
                </a:lnTo>
                <a:lnTo>
                  <a:pt x="1546508" y="550943"/>
                </a:lnTo>
                <a:lnTo>
                  <a:pt x="0" y="550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5" id="5"/>
          <p:cNvSpPr txBox="true"/>
          <p:nvPr/>
        </p:nvSpPr>
        <p:spPr>
          <a:xfrm rot="0">
            <a:off x="7434944"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6" id="6"/>
          <p:cNvSpPr txBox="true"/>
          <p:nvPr/>
        </p:nvSpPr>
        <p:spPr>
          <a:xfrm rot="0">
            <a:off x="8986273" y="805220"/>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7" id="7"/>
          <p:cNvSpPr txBox="true"/>
          <p:nvPr/>
        </p:nvSpPr>
        <p:spPr>
          <a:xfrm rot="0">
            <a:off x="11314046" y="805220"/>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FLOW DIAGRAM</a:t>
            </a:r>
          </a:p>
        </p:txBody>
      </p:sp>
      <p:sp>
        <p:nvSpPr>
          <p:cNvPr name="TextBox 8" id="8"/>
          <p:cNvSpPr txBox="true"/>
          <p:nvPr/>
        </p:nvSpPr>
        <p:spPr>
          <a:xfrm rot="0">
            <a:off x="12833809" y="805220"/>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9" id="9"/>
          <p:cNvSpPr txBox="true"/>
          <p:nvPr/>
        </p:nvSpPr>
        <p:spPr>
          <a:xfrm rot="0">
            <a:off x="14586052"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0" id="10"/>
          <p:cNvSpPr txBox="true"/>
          <p:nvPr/>
        </p:nvSpPr>
        <p:spPr>
          <a:xfrm rot="0">
            <a:off x="15846476"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1" id="11"/>
          <p:cNvSpPr txBox="true"/>
          <p:nvPr/>
        </p:nvSpPr>
        <p:spPr>
          <a:xfrm rot="0">
            <a:off x="6022120" y="805220"/>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
        <p:nvSpPr>
          <p:cNvPr name="Freeform 12" id="12"/>
          <p:cNvSpPr/>
          <p:nvPr/>
        </p:nvSpPr>
        <p:spPr>
          <a:xfrm flipH="false" flipV="false" rot="0">
            <a:off x="4528039" y="1548105"/>
            <a:ext cx="9231923" cy="8500584"/>
          </a:xfrm>
          <a:custGeom>
            <a:avLst/>
            <a:gdLst/>
            <a:ahLst/>
            <a:cxnLst/>
            <a:rect r="r" b="b" t="t" l="l"/>
            <a:pathLst>
              <a:path h="8500584" w="9231923">
                <a:moveTo>
                  <a:pt x="0" y="0"/>
                </a:moveTo>
                <a:lnTo>
                  <a:pt x="9231922" y="0"/>
                </a:lnTo>
                <a:lnTo>
                  <a:pt x="9231922" y="8500584"/>
                </a:lnTo>
                <a:lnTo>
                  <a:pt x="0" y="8500584"/>
                </a:lnTo>
                <a:lnTo>
                  <a:pt x="0" y="0"/>
                </a:lnTo>
                <a:close/>
              </a:path>
            </a:pathLst>
          </a:custGeom>
          <a:blipFill>
            <a:blip r:embed="rId6"/>
            <a:stretch>
              <a:fillRect l="-6833" t="-85158" r="-642" b="-279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236509" y="3180387"/>
            <a:ext cx="808115" cy="0"/>
          </a:xfrm>
          <a:prstGeom prst="line">
            <a:avLst/>
          </a:prstGeom>
          <a:ln cap="flat" w="47625">
            <a:solidFill>
              <a:srgbClr val="543729"/>
            </a:solidFill>
            <a:prstDash val="solid"/>
            <a:headEnd type="none" len="sm" w="sm"/>
            <a:tailEnd type="none" len="sm" w="sm"/>
          </a:ln>
        </p:spPr>
      </p:sp>
      <p:grpSp>
        <p:nvGrpSpPr>
          <p:cNvPr name="Group 3" id="3"/>
          <p:cNvGrpSpPr/>
          <p:nvPr/>
        </p:nvGrpSpPr>
        <p:grpSpPr>
          <a:xfrm rot="0">
            <a:off x="1850588" y="4080404"/>
            <a:ext cx="13778709" cy="5398463"/>
            <a:chOff x="0" y="0"/>
            <a:chExt cx="10053021" cy="3938748"/>
          </a:xfrm>
        </p:grpSpPr>
        <p:sp>
          <p:nvSpPr>
            <p:cNvPr name="Freeform 4" id="4"/>
            <p:cNvSpPr/>
            <p:nvPr/>
          </p:nvSpPr>
          <p:spPr>
            <a:xfrm flipH="false" flipV="false" rot="0">
              <a:off x="0" y="0"/>
              <a:ext cx="10053021" cy="3938748"/>
            </a:xfrm>
            <a:custGeom>
              <a:avLst/>
              <a:gdLst/>
              <a:ahLst/>
              <a:cxnLst/>
              <a:rect r="r" b="b" t="t" l="l"/>
              <a:pathLst>
                <a:path h="3938748" w="10053021">
                  <a:moveTo>
                    <a:pt x="9928561" y="3938748"/>
                  </a:moveTo>
                  <a:lnTo>
                    <a:pt x="124460" y="3938748"/>
                  </a:lnTo>
                  <a:cubicBezTo>
                    <a:pt x="55880" y="3938748"/>
                    <a:pt x="0" y="3882868"/>
                    <a:pt x="0" y="3814288"/>
                  </a:cubicBezTo>
                  <a:lnTo>
                    <a:pt x="0" y="124460"/>
                  </a:lnTo>
                  <a:cubicBezTo>
                    <a:pt x="0" y="55880"/>
                    <a:pt x="55880" y="0"/>
                    <a:pt x="124460" y="0"/>
                  </a:cubicBezTo>
                  <a:lnTo>
                    <a:pt x="9928561" y="0"/>
                  </a:lnTo>
                  <a:cubicBezTo>
                    <a:pt x="9997141" y="0"/>
                    <a:pt x="10053021" y="55880"/>
                    <a:pt x="10053021" y="124460"/>
                  </a:cubicBezTo>
                  <a:lnTo>
                    <a:pt x="10053021" y="3814288"/>
                  </a:lnTo>
                  <a:cubicBezTo>
                    <a:pt x="10053021" y="3882868"/>
                    <a:pt x="9997141" y="3938748"/>
                    <a:pt x="9928561" y="3938748"/>
                  </a:cubicBezTo>
                  <a:close/>
                </a:path>
              </a:pathLst>
            </a:custGeom>
            <a:solidFill>
              <a:srgbClr val="543729"/>
            </a:solidFill>
          </p:spPr>
        </p:sp>
      </p:grpSp>
      <p:sp>
        <p:nvSpPr>
          <p:cNvPr name="TextBox 5" id="5"/>
          <p:cNvSpPr txBox="true"/>
          <p:nvPr/>
        </p:nvSpPr>
        <p:spPr>
          <a:xfrm rot="0">
            <a:off x="3052730" y="5096824"/>
            <a:ext cx="8051257" cy="1517790"/>
          </a:xfrm>
          <a:prstGeom prst="rect">
            <a:avLst/>
          </a:prstGeom>
        </p:spPr>
        <p:txBody>
          <a:bodyPr anchor="t" rtlCol="false" tIns="0" lIns="0" bIns="0" rIns="0">
            <a:spAutoFit/>
          </a:bodyPr>
          <a:lstStyle/>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The availability of items is first requested by the programme.</a:t>
            </a:r>
          </a:p>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Then inquire about the customer.</a:t>
            </a:r>
          </a:p>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A menu with many options is displayed.</a:t>
            </a:r>
          </a:p>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Use a goto statement.</a:t>
            </a:r>
          </a:p>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Use a Switch case.</a:t>
            </a:r>
          </a:p>
        </p:txBody>
      </p:sp>
      <p:sp>
        <p:nvSpPr>
          <p:cNvPr name="Freeform 6" id="6"/>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TextBox 7" id="7"/>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8" id="8"/>
          <p:cNvSpPr txBox="true"/>
          <p:nvPr/>
        </p:nvSpPr>
        <p:spPr>
          <a:xfrm rot="0">
            <a:off x="7731176"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Freeform 9" id="9"/>
          <p:cNvSpPr/>
          <p:nvPr/>
        </p:nvSpPr>
        <p:spPr>
          <a:xfrm flipH="false" flipV="false" rot="0">
            <a:off x="12947752" y="636046"/>
            <a:ext cx="1539895" cy="548587"/>
          </a:xfrm>
          <a:custGeom>
            <a:avLst/>
            <a:gdLst/>
            <a:ahLst/>
            <a:cxnLst/>
            <a:rect r="r" b="b" t="t" l="l"/>
            <a:pathLst>
              <a:path h="548587" w="1539895">
                <a:moveTo>
                  <a:pt x="0" y="0"/>
                </a:moveTo>
                <a:lnTo>
                  <a:pt x="1539895" y="0"/>
                </a:lnTo>
                <a:lnTo>
                  <a:pt x="1539895" y="548587"/>
                </a:lnTo>
                <a:lnTo>
                  <a:pt x="0" y="54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283926" y="636046"/>
            <a:ext cx="1539895" cy="548587"/>
          </a:xfrm>
          <a:custGeom>
            <a:avLst/>
            <a:gdLst/>
            <a:ahLst/>
            <a:cxnLst/>
            <a:rect r="r" b="b" t="t" l="l"/>
            <a:pathLst>
              <a:path h="548587" w="1539895">
                <a:moveTo>
                  <a:pt x="0" y="0"/>
                </a:moveTo>
                <a:lnTo>
                  <a:pt x="1539895" y="0"/>
                </a:lnTo>
                <a:lnTo>
                  <a:pt x="1539895" y="548587"/>
                </a:lnTo>
                <a:lnTo>
                  <a:pt x="0" y="54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12" id="12"/>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13" id="13"/>
          <p:cNvSpPr txBox="true"/>
          <p:nvPr/>
        </p:nvSpPr>
        <p:spPr>
          <a:xfrm rot="0">
            <a:off x="12966802" y="772092"/>
            <a:ext cx="1876068"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IMPLEMENTATION</a:t>
            </a:r>
          </a:p>
        </p:txBody>
      </p:sp>
      <p:sp>
        <p:nvSpPr>
          <p:cNvPr name="TextBox 14" id="14"/>
          <p:cNvSpPr txBox="true"/>
          <p:nvPr/>
        </p:nvSpPr>
        <p:spPr>
          <a:xfrm rot="0">
            <a:off x="1457652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Result</a:t>
            </a:r>
          </a:p>
        </p:txBody>
      </p:sp>
      <p:sp>
        <p:nvSpPr>
          <p:cNvPr name="TextBox 15" id="15"/>
          <p:cNvSpPr txBox="true"/>
          <p:nvPr/>
        </p:nvSpPr>
        <p:spPr>
          <a:xfrm rot="0">
            <a:off x="1572265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6" id="16"/>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
        <p:nvSpPr>
          <p:cNvPr name="TextBox 17" id="17"/>
          <p:cNvSpPr txBox="true"/>
          <p:nvPr/>
        </p:nvSpPr>
        <p:spPr>
          <a:xfrm rot="0">
            <a:off x="3052730" y="6950522"/>
            <a:ext cx="11858767" cy="603541"/>
          </a:xfrm>
          <a:prstGeom prst="rect">
            <a:avLst/>
          </a:prstGeom>
        </p:spPr>
        <p:txBody>
          <a:bodyPr anchor="t" rtlCol="false" tIns="0" lIns="0" bIns="0" rIns="0">
            <a:spAutoFit/>
          </a:bodyPr>
          <a:lstStyle/>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Goto : The goto statement is a control flow statement in programming that allows the program to jump to a labeled statement elsewhere in the code. </a:t>
            </a:r>
          </a:p>
        </p:txBody>
      </p:sp>
      <p:sp>
        <p:nvSpPr>
          <p:cNvPr name="TextBox 18" id="18"/>
          <p:cNvSpPr txBox="true"/>
          <p:nvPr/>
        </p:nvSpPr>
        <p:spPr>
          <a:xfrm rot="0">
            <a:off x="3052730" y="7677888"/>
            <a:ext cx="11858767" cy="603541"/>
          </a:xfrm>
          <a:prstGeom prst="rect">
            <a:avLst/>
          </a:prstGeom>
        </p:spPr>
        <p:txBody>
          <a:bodyPr anchor="t" rtlCol="false" tIns="0" lIns="0" bIns="0" rIns="0">
            <a:spAutoFit/>
          </a:bodyPr>
          <a:lstStyle/>
          <a:p>
            <a:pPr algn="l" marL="374497" indent="-187248" lvl="1">
              <a:lnSpc>
                <a:spcPts val="2428"/>
              </a:lnSpc>
              <a:buFont typeface="Arial"/>
              <a:buChar char="•"/>
            </a:pPr>
            <a:r>
              <a:rPr lang="en-US" sz="1734">
                <a:solidFill>
                  <a:srgbClr val="FFFFFF"/>
                </a:solidFill>
                <a:latin typeface="Be Vietnam"/>
                <a:ea typeface="Be Vietnam"/>
                <a:cs typeface="Be Vietnam"/>
                <a:sym typeface="Be Vietnam"/>
              </a:rPr>
              <a:t>Switch case : Switch case is a control statement in programming used for multi-way branching. It evaluates an expression and executes a specific block of code based on the value of the expression.</a:t>
            </a:r>
          </a:p>
        </p:txBody>
      </p:sp>
      <p:sp>
        <p:nvSpPr>
          <p:cNvPr name="TextBox 19" id="19"/>
          <p:cNvSpPr txBox="true"/>
          <p:nvPr/>
        </p:nvSpPr>
        <p:spPr>
          <a:xfrm rot="0">
            <a:off x="3052730" y="1989414"/>
            <a:ext cx="6669176" cy="795685"/>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596" y="777094"/>
            <a:ext cx="270207" cy="276046"/>
          </a:xfrm>
          <a:custGeom>
            <a:avLst/>
            <a:gdLst/>
            <a:ahLst/>
            <a:cxnLst/>
            <a:rect r="r" b="b" t="t" l="l"/>
            <a:pathLst>
              <a:path h="276046" w="270207">
                <a:moveTo>
                  <a:pt x="0" y="0"/>
                </a:moveTo>
                <a:lnTo>
                  <a:pt x="270208" y="0"/>
                </a:lnTo>
                <a:lnTo>
                  <a:pt x="270208" y="276046"/>
                </a:lnTo>
                <a:lnTo>
                  <a:pt x="0" y="276046"/>
                </a:lnTo>
                <a:lnTo>
                  <a:pt x="0" y="0"/>
                </a:lnTo>
                <a:close/>
              </a:path>
            </a:pathLst>
          </a:custGeom>
          <a:blipFill>
            <a:blip r:embed="rId2">
              <a:extLst>
                <a:ext uri="{96DAC541-7B7A-43D3-8B79-37D633B846F1}">
                  <asvg:svgBlip xmlns:asvg="http://schemas.microsoft.com/office/drawing/2016/SVG/main" r:embed="rId3"/>
                </a:ext>
              </a:extLst>
            </a:blip>
            <a:stretch>
              <a:fillRect l="0" t="0" r="-53337" b="0"/>
            </a:stretch>
          </a:blipFill>
        </p:spPr>
      </p:sp>
      <p:sp>
        <p:nvSpPr>
          <p:cNvPr name="Freeform 3" id="3"/>
          <p:cNvSpPr/>
          <p:nvPr/>
        </p:nvSpPr>
        <p:spPr>
          <a:xfrm flipH="false" flipV="false" rot="0">
            <a:off x="14715261" y="725800"/>
            <a:ext cx="1116305" cy="397684"/>
          </a:xfrm>
          <a:custGeom>
            <a:avLst/>
            <a:gdLst/>
            <a:ahLst/>
            <a:cxnLst/>
            <a:rect r="r" b="b" t="t" l="l"/>
            <a:pathLst>
              <a:path h="397684" w="1116305">
                <a:moveTo>
                  <a:pt x="0" y="0"/>
                </a:moveTo>
                <a:lnTo>
                  <a:pt x="1116306" y="0"/>
                </a:lnTo>
                <a:lnTo>
                  <a:pt x="1116306" y="397684"/>
                </a:lnTo>
                <a:lnTo>
                  <a:pt x="0" y="397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6613" y="3046713"/>
            <a:ext cx="11403722" cy="6414594"/>
          </a:xfrm>
          <a:custGeom>
            <a:avLst/>
            <a:gdLst/>
            <a:ahLst/>
            <a:cxnLst/>
            <a:rect r="r" b="b" t="t" l="l"/>
            <a:pathLst>
              <a:path h="6414594" w="11403722">
                <a:moveTo>
                  <a:pt x="0" y="0"/>
                </a:moveTo>
                <a:lnTo>
                  <a:pt x="11403722" y="0"/>
                </a:lnTo>
                <a:lnTo>
                  <a:pt x="11403722" y="6414594"/>
                </a:lnTo>
                <a:lnTo>
                  <a:pt x="0" y="6414594"/>
                </a:lnTo>
                <a:lnTo>
                  <a:pt x="0" y="0"/>
                </a:lnTo>
                <a:close/>
              </a:path>
            </a:pathLst>
          </a:custGeom>
          <a:blipFill>
            <a:blip r:embed="rId6"/>
            <a:stretch>
              <a:fillRect l="0" t="0" r="0" b="0"/>
            </a:stretch>
          </a:blipFill>
        </p:spPr>
      </p:sp>
      <p:sp>
        <p:nvSpPr>
          <p:cNvPr name="TextBox 5" id="5"/>
          <p:cNvSpPr txBox="true"/>
          <p:nvPr/>
        </p:nvSpPr>
        <p:spPr>
          <a:xfrm rot="0">
            <a:off x="1606613" y="750735"/>
            <a:ext cx="2141956" cy="310104"/>
          </a:xfrm>
          <a:prstGeom prst="rect">
            <a:avLst/>
          </a:prstGeom>
        </p:spPr>
        <p:txBody>
          <a:bodyPr anchor="t" rtlCol="false" tIns="0" lIns="0" bIns="0" rIns="0">
            <a:spAutoFit/>
          </a:bodyPr>
          <a:lstStyle/>
          <a:p>
            <a:pPr algn="l">
              <a:lnSpc>
                <a:spcPts val="2365"/>
              </a:lnSpc>
            </a:pPr>
            <a:r>
              <a:rPr lang="en-US" sz="2319">
                <a:solidFill>
                  <a:srgbClr val="543729"/>
                </a:solidFill>
                <a:latin typeface="Lucidity Condensed"/>
                <a:ea typeface="Lucidity Condensed"/>
                <a:cs typeface="Lucidity Condensed"/>
                <a:sym typeface="Lucidity Condensed"/>
              </a:rPr>
              <a:t>Elite Inn</a:t>
            </a:r>
          </a:p>
        </p:txBody>
      </p:sp>
      <p:sp>
        <p:nvSpPr>
          <p:cNvPr name="TextBox 6" id="6"/>
          <p:cNvSpPr txBox="true"/>
          <p:nvPr/>
        </p:nvSpPr>
        <p:spPr>
          <a:xfrm rot="0">
            <a:off x="7731176"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Introduction</a:t>
            </a:r>
          </a:p>
        </p:txBody>
      </p:sp>
      <p:sp>
        <p:nvSpPr>
          <p:cNvPr name="TextBox 7" id="7"/>
          <p:cNvSpPr txBox="true"/>
          <p:nvPr/>
        </p:nvSpPr>
        <p:spPr>
          <a:xfrm rot="0">
            <a:off x="9178580" y="762567"/>
            <a:ext cx="218489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Problem statement</a:t>
            </a:r>
          </a:p>
        </p:txBody>
      </p:sp>
      <p:sp>
        <p:nvSpPr>
          <p:cNvPr name="TextBox 8" id="8"/>
          <p:cNvSpPr txBox="true"/>
          <p:nvPr/>
        </p:nvSpPr>
        <p:spPr>
          <a:xfrm rot="0">
            <a:off x="11449203"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Flow diagram</a:t>
            </a:r>
          </a:p>
        </p:txBody>
      </p:sp>
      <p:sp>
        <p:nvSpPr>
          <p:cNvPr name="TextBox 9" id="9"/>
          <p:cNvSpPr txBox="true"/>
          <p:nvPr/>
        </p:nvSpPr>
        <p:spPr>
          <a:xfrm rot="0">
            <a:off x="12881077" y="772092"/>
            <a:ext cx="1876068"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Implementation</a:t>
            </a:r>
          </a:p>
        </p:txBody>
      </p:sp>
      <p:sp>
        <p:nvSpPr>
          <p:cNvPr name="TextBox 10" id="10"/>
          <p:cNvSpPr txBox="true"/>
          <p:nvPr/>
        </p:nvSpPr>
        <p:spPr>
          <a:xfrm rot="0">
            <a:off x="14576527" y="762567"/>
            <a:ext cx="1412824" cy="247920"/>
          </a:xfrm>
          <a:prstGeom prst="rect">
            <a:avLst/>
          </a:prstGeom>
        </p:spPr>
        <p:txBody>
          <a:bodyPr anchor="t" rtlCol="false" tIns="0" lIns="0" bIns="0" rIns="0">
            <a:spAutoFit/>
          </a:bodyPr>
          <a:lstStyle/>
          <a:p>
            <a:pPr algn="ctr">
              <a:lnSpc>
                <a:spcPts val="2083"/>
              </a:lnSpc>
            </a:pPr>
            <a:r>
              <a:rPr lang="en-US" b="true" sz="1488">
                <a:solidFill>
                  <a:srgbClr val="FFFFFF"/>
                </a:solidFill>
                <a:latin typeface="Be Vietnam Bold"/>
                <a:ea typeface="Be Vietnam Bold"/>
                <a:cs typeface="Be Vietnam Bold"/>
                <a:sym typeface="Be Vietnam Bold"/>
              </a:rPr>
              <a:t>RESULT</a:t>
            </a:r>
          </a:p>
        </p:txBody>
      </p:sp>
      <p:sp>
        <p:nvSpPr>
          <p:cNvPr name="TextBox 11" id="11"/>
          <p:cNvSpPr txBox="true"/>
          <p:nvPr/>
        </p:nvSpPr>
        <p:spPr>
          <a:xfrm rot="0">
            <a:off x="15722651"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Conclusion</a:t>
            </a:r>
          </a:p>
        </p:txBody>
      </p:sp>
      <p:sp>
        <p:nvSpPr>
          <p:cNvPr name="TextBox 12" id="12"/>
          <p:cNvSpPr txBox="true"/>
          <p:nvPr/>
        </p:nvSpPr>
        <p:spPr>
          <a:xfrm rot="0">
            <a:off x="6213577" y="762567"/>
            <a:ext cx="1412824" cy="247920"/>
          </a:xfrm>
          <a:prstGeom prst="rect">
            <a:avLst/>
          </a:prstGeom>
        </p:spPr>
        <p:txBody>
          <a:bodyPr anchor="t" rtlCol="false" tIns="0" lIns="0" bIns="0" rIns="0">
            <a:spAutoFit/>
          </a:bodyPr>
          <a:lstStyle/>
          <a:p>
            <a:pPr algn="ctr">
              <a:lnSpc>
                <a:spcPts val="2083"/>
              </a:lnSpc>
            </a:pPr>
            <a:r>
              <a:rPr lang="en-US" sz="1488">
                <a:solidFill>
                  <a:srgbClr val="543729"/>
                </a:solidFill>
                <a:latin typeface="Be Vietnam"/>
                <a:ea typeface="Be Vietnam"/>
                <a:cs typeface="Be Vietnam"/>
                <a:sym typeface="Be Vietnam"/>
              </a:rPr>
              <a:t>Content</a:t>
            </a:r>
          </a:p>
        </p:txBody>
      </p:sp>
      <p:sp>
        <p:nvSpPr>
          <p:cNvPr name="TextBox 13" id="13"/>
          <p:cNvSpPr txBox="true"/>
          <p:nvPr/>
        </p:nvSpPr>
        <p:spPr>
          <a:xfrm rot="0">
            <a:off x="1163804" y="1933808"/>
            <a:ext cx="3319310" cy="795685"/>
          </a:xfrm>
          <a:prstGeom prst="rect">
            <a:avLst/>
          </a:prstGeom>
        </p:spPr>
        <p:txBody>
          <a:bodyPr anchor="t" rtlCol="false" tIns="0" lIns="0" bIns="0" rIns="0">
            <a:spAutoFit/>
          </a:bodyPr>
          <a:lstStyle/>
          <a:p>
            <a:pPr algn="ctr">
              <a:lnSpc>
                <a:spcPts val="5747"/>
              </a:lnSpc>
            </a:pPr>
            <a:r>
              <a:rPr lang="en-US" sz="6385">
                <a:solidFill>
                  <a:srgbClr val="543729"/>
                </a:solidFill>
                <a:latin typeface="Nourd Bold"/>
                <a:ea typeface="Nourd Bold"/>
                <a:cs typeface="Nourd Bold"/>
                <a:sym typeface="Nourd Bold"/>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DAFcHYG-mkE</dc:identifier>
  <dcterms:modified xsi:type="dcterms:W3CDTF">2011-08-01T06:04:30Z</dcterms:modified>
  <cp:revision>1</cp:revision>
  <dc:title>jaipur national</dc:title>
</cp:coreProperties>
</file>